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5" r:id="rId2"/>
    <p:sldId id="360" r:id="rId3"/>
    <p:sldId id="256" r:id="rId4"/>
    <p:sldId id="405" r:id="rId5"/>
    <p:sldId id="406" r:id="rId6"/>
    <p:sldId id="355" r:id="rId7"/>
    <p:sldId id="401" r:id="rId8"/>
    <p:sldId id="404" r:id="rId9"/>
    <p:sldId id="385" r:id="rId10"/>
    <p:sldId id="354" r:id="rId11"/>
    <p:sldId id="408" r:id="rId12"/>
    <p:sldId id="409" r:id="rId13"/>
    <p:sldId id="407" r:id="rId14"/>
    <p:sldId id="379" r:id="rId15"/>
    <p:sldId id="377" r:id="rId16"/>
    <p:sldId id="387" r:id="rId17"/>
    <p:sldId id="381" r:id="rId18"/>
    <p:sldId id="375" r:id="rId19"/>
    <p:sldId id="400" r:id="rId20"/>
    <p:sldId id="359" r:id="rId21"/>
    <p:sldId id="386" r:id="rId22"/>
    <p:sldId id="382" r:id="rId23"/>
    <p:sldId id="390" r:id="rId24"/>
    <p:sldId id="267" r:id="rId25"/>
    <p:sldId id="353" r:id="rId26"/>
    <p:sldId id="370" r:id="rId27"/>
    <p:sldId id="393" r:id="rId28"/>
    <p:sldId id="258" r:id="rId2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14B600-71D4-AC98-8766-E0D293F96F12}" name="Dennise Alicia Cervantes" initials="DAC" userId="S::dcervantes@tec.mx::a340be48-8e09-4adf-829d-1e1a1bcb9c8b" providerId="AD"/>
  <p188:author id="{89DA32C9-FCAC-C98A-88A4-16724230C918}" name="Cosme Ernesto Santiesteban Toca" initials="CEST" userId="S::cosme@tec.mx::4bb46985-a12c-4bf9-85c0-f6592893a0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FF"/>
    <a:srgbClr val="00B050"/>
    <a:srgbClr val="AD4949"/>
    <a:srgbClr val="990033"/>
    <a:srgbClr val="C9B4A3"/>
    <a:srgbClr val="FFFBE0"/>
    <a:srgbClr val="F6F1D7"/>
    <a:srgbClr val="EDE4DB"/>
    <a:srgbClr val="E8F5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80783" autoAdjust="0"/>
  </p:normalViewPr>
  <p:slideViewPr>
    <p:cSldViewPr snapToGrid="0">
      <p:cViewPr varScale="1">
        <p:scale>
          <a:sx n="50" d="100"/>
          <a:sy n="50" d="100"/>
        </p:scale>
        <p:origin x="1024" y="2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accent1">
                    <a:lumMod val="75000"/>
                  </a:schemeClr>
                </a:solidFill>
                <a:latin typeface="Agency FB" panose="020B0503020202020204" pitchFamily="34" charset="0"/>
                <a:ea typeface="+mn-ea"/>
                <a:cs typeface="+mn-cs"/>
              </a:defRPr>
            </a:pPr>
            <a:r>
              <a:rPr lang="es-MX" sz="2000" b="1" dirty="0">
                <a:solidFill>
                  <a:schemeClr val="accent1">
                    <a:lumMod val="75000"/>
                  </a:schemeClr>
                </a:solidFill>
                <a:effectLst>
                  <a:outerShdw blurRad="38100" dist="38100" dir="2700000" algn="tl">
                    <a:srgbClr val="000000">
                      <a:alpha val="43137"/>
                    </a:srgbClr>
                  </a:outerShdw>
                </a:effectLst>
              </a:rPr>
              <a:t>Composición del suelo</a:t>
            </a:r>
          </a:p>
        </c:rich>
      </c:tx>
      <c:layout>
        <c:manualLayout>
          <c:xMode val="edge"/>
          <c:yMode val="edge"/>
          <c:x val="0.28362461637156505"/>
          <c:y val="1.9774995841282044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accent1">
                  <a:lumMod val="75000"/>
                </a:schemeClr>
              </a:solidFill>
              <a:latin typeface="Agency FB" panose="020B0503020202020204" pitchFamily="34" charset="0"/>
              <a:ea typeface="+mn-ea"/>
              <a:cs typeface="+mn-cs"/>
            </a:defRPr>
          </a:pPr>
          <a:endParaRPr lang="es-MX"/>
        </a:p>
      </c:txPr>
    </c:title>
    <c:autoTitleDeleted val="0"/>
    <c:plotArea>
      <c:layout>
        <c:manualLayout>
          <c:layoutTarget val="inner"/>
          <c:xMode val="edge"/>
          <c:yMode val="edge"/>
          <c:x val="0.19108116393930896"/>
          <c:y val="0.295449856501523"/>
          <c:w val="0.57866911345146121"/>
          <c:h val="0.6882253913541746"/>
        </c:manualLayout>
      </c:layout>
      <c:pieChart>
        <c:varyColors val="1"/>
        <c:ser>
          <c:idx val="0"/>
          <c:order val="0"/>
          <c:tx>
            <c:strRef>
              <c:f>Hoja1!$B$1</c:f>
              <c:strCache>
                <c:ptCount val="1"/>
                <c:pt idx="0">
                  <c:v>Composición ( %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DA3-4E98-B702-2FDFF2D5C4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DA3-4E98-B702-2FDFF2D5C4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DA3-4E98-B702-2FDFF2D5C4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DA3-4E98-B702-2FDFF2D5C4B1}"/>
              </c:ext>
            </c:extLst>
          </c:dPt>
          <c:dLbls>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1-8DA3-4E98-B702-2FDFF2D5C4B1}"/>
                </c:ext>
              </c:extLst>
            </c:dLbl>
            <c:dLbl>
              <c:idx val="1"/>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3-8DA3-4E98-B702-2FDFF2D5C4B1}"/>
                </c:ext>
              </c:extLst>
            </c:dLbl>
            <c:dLbl>
              <c:idx val="2"/>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5-8DA3-4E98-B702-2FDFF2D5C4B1}"/>
                </c:ext>
              </c:extLst>
            </c:dLbl>
            <c:dLbl>
              <c:idx val="3"/>
              <c:layout>
                <c:manualLayout>
                  <c:x val="-8.4952190599811073E-2"/>
                  <c:y val="2.6695344990709038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DA3-4E98-B702-2FDFF2D5C4B1}"/>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Agency FB" panose="020B0503020202020204" pitchFamily="34" charset="0"/>
                    <a:ea typeface="+mn-ea"/>
                    <a:cs typeface="+mn-cs"/>
                  </a:defRPr>
                </a:pPr>
                <a:endParaRPr lang="es-MX"/>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Agua</c:v>
                </c:pt>
                <c:pt idx="1">
                  <c:v>Aire</c:v>
                </c:pt>
                <c:pt idx="2">
                  <c:v>Minerales</c:v>
                </c:pt>
                <c:pt idx="3">
                  <c:v>Materia orgánica</c:v>
                </c:pt>
              </c:strCache>
            </c:strRef>
          </c:cat>
          <c:val>
            <c:numRef>
              <c:f>Hoja1!$B$2:$B$5</c:f>
              <c:numCache>
                <c:formatCode>General</c:formatCode>
                <c:ptCount val="4"/>
                <c:pt idx="0">
                  <c:v>25</c:v>
                </c:pt>
                <c:pt idx="1">
                  <c:v>25</c:v>
                </c:pt>
                <c:pt idx="2">
                  <c:v>45</c:v>
                </c:pt>
                <c:pt idx="3">
                  <c:v>5</c:v>
                </c:pt>
              </c:numCache>
            </c:numRef>
          </c:val>
          <c:extLst>
            <c:ext xmlns:c16="http://schemas.microsoft.com/office/drawing/2014/chart" uri="{C3380CC4-5D6E-409C-BE32-E72D297353CC}">
              <c16:uniqueId val="{00000008-8DA3-4E98-B702-2FDFF2D5C4B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Agency FB" panose="020B0503020202020204" pitchFamily="34" charset="0"/>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8D65B1-07F2-4245-AFE0-F9BBA7927C09}"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s-MX"/>
        </a:p>
      </dgm:t>
    </dgm:pt>
    <dgm:pt modelId="{BCCF1D47-EE84-4DA6-9AEB-67AFD6A1ADF5}">
      <dgm:prSet phldrT="[Texto]" custT="1"/>
      <dgm:spPr/>
      <dgm: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Incremento en la demanda de alimentos</a:t>
          </a:r>
        </a:p>
      </dgm:t>
    </dgm:pt>
    <dgm:pt modelId="{C0A28307-8F46-4633-B453-9CA15CCBA2A8}" type="parTrans" cxnId="{F018A26D-9879-4991-9B73-0E683ED51803}">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04B655D8-07DB-4E8C-B6DB-56B5B461E338}" type="sibTrans" cxnId="{F018A26D-9879-4991-9B73-0E683ED51803}">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17C98D44-3BA7-4C72-A658-BB778AB2532E}">
      <dgm:prSet phldrT="[Texto]" custT="1"/>
      <dgm:spPr/>
      <dgm: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Agricultura intensiva y extensiva</a:t>
          </a:r>
        </a:p>
      </dgm:t>
    </dgm:pt>
    <dgm:pt modelId="{21EE5BA7-2479-4141-AE08-269F019B39D4}" type="parTrans" cxnId="{8B1E5385-7BD9-49A2-8547-A5E993A9C888}">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F7490BDF-93E3-4C7C-9812-E91ABB0599C6}" type="sibTrans" cxnId="{8B1E5385-7BD9-49A2-8547-A5E993A9C888}">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E67E9B2F-E47E-4473-9F1F-B67A777C307E}">
      <dgm:prSet phldrT="[Texto]" custT="1"/>
      <dgm:spPr>
        <a:effectLst>
          <a:glow rad="127000">
            <a:schemeClr val="bg1"/>
          </a:glow>
        </a:effectLst>
      </dgm:spPr>
      <dgm:t>
        <a:bodyPr/>
        <a:lstStyle/>
        <a:p>
          <a:pPr marL="0" lvl="0" indent="0" algn="ctr" defTabSz="1422400">
            <a:lnSpc>
              <a:spcPct val="90000"/>
            </a:lnSpc>
            <a:spcBef>
              <a:spcPct val="0"/>
            </a:spcBef>
            <a:spcAft>
              <a:spcPct val="35000"/>
            </a:spcAft>
            <a:buNone/>
          </a:pPr>
          <a: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Alta </a:t>
          </a:r>
          <a:b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br>
          <a: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demanda de agua</a:t>
          </a:r>
        </a:p>
      </dgm:t>
    </dgm:pt>
    <dgm:pt modelId="{DE692BF6-3135-4AD9-A8D5-0D0B3D7431D9}" type="parTrans" cxnId="{9E3FA522-5D9A-4CDE-836A-EEB91BFD6168}">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DEDD47C8-38C9-448D-ADBB-7746915CC7BC}" type="sibTrans" cxnId="{9E3FA522-5D9A-4CDE-836A-EEB91BFD6168}">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1ECD5DAA-3B02-4A80-A952-7EF3BF0D4327}">
      <dgm:prSet phldrT="[Texto]" custT="1"/>
      <dgm:spPr/>
      <dgm:t>
        <a:bodyPr/>
        <a:lstStyle/>
        <a:p>
          <a:pPr marL="0" lvl="0" indent="0" algn="ctr" defTabSz="933450">
            <a:lnSpc>
              <a:spcPct val="90000"/>
            </a:lnSpc>
            <a:spcBef>
              <a:spcPct val="0"/>
            </a:spcBef>
            <a:spcAft>
              <a:spcPct val="35000"/>
            </a:spcAft>
            <a:buNone/>
          </a:pPr>
          <a:r>
            <a:rPr lang="es-MX" sz="2400" b="1" kern="120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Alta degradación del suelo</a:t>
          </a:r>
          <a:endPar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endParaRPr>
        </a:p>
      </dgm:t>
    </dgm:pt>
    <dgm:pt modelId="{EFC7B26A-74B7-4301-BC78-97A87473A992}" type="parTrans" cxnId="{36759542-DCC4-4D92-98A8-7087B74B28FA}">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E497CB2F-6E72-409B-A6EC-2EF32F5E6BC9}" type="sibTrans" cxnId="{36759542-DCC4-4D92-98A8-7087B74B28FA}">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FC4E6668-8113-4A4E-89C7-AEE7F6C52EE2}">
      <dgm:prSet phldrT="[Texto]" custT="1"/>
      <dgm:spPr/>
      <dgm: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Insuficiente producción agrícola</a:t>
          </a:r>
        </a:p>
      </dgm:t>
    </dgm:pt>
    <dgm:pt modelId="{CBBCC24E-5E58-49C1-9831-A04E2582114C}" type="parTrans" cxnId="{22781CA7-C21A-4B76-AC18-CDBEF2F351FA}">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72A7C535-EBEF-479B-A299-22D857423B09}" type="sibTrans" cxnId="{22781CA7-C21A-4B76-AC18-CDBEF2F351FA}">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8106A28B-2FF9-423D-A593-532A0742648D}" type="pres">
      <dgm:prSet presAssocID="{BE8D65B1-07F2-4245-AFE0-F9BBA7927C09}" presName="cycle" presStyleCnt="0">
        <dgm:presLayoutVars>
          <dgm:dir/>
          <dgm:resizeHandles val="exact"/>
        </dgm:presLayoutVars>
      </dgm:prSet>
      <dgm:spPr/>
    </dgm:pt>
    <dgm:pt modelId="{E1E3447B-B947-41C0-9F9E-8D837B3A2924}" type="pres">
      <dgm:prSet presAssocID="{BCCF1D47-EE84-4DA6-9AEB-67AFD6A1ADF5}" presName="dummy" presStyleCnt="0"/>
      <dgm:spPr/>
    </dgm:pt>
    <dgm:pt modelId="{57376B51-BE99-4F1A-8E99-2F6A67BF5126}" type="pres">
      <dgm:prSet presAssocID="{BCCF1D47-EE84-4DA6-9AEB-67AFD6A1ADF5}" presName="node" presStyleLbl="revTx" presStyleIdx="0" presStyleCnt="5">
        <dgm:presLayoutVars>
          <dgm:bulletEnabled val="1"/>
        </dgm:presLayoutVars>
      </dgm:prSet>
      <dgm:spPr/>
    </dgm:pt>
    <dgm:pt modelId="{BF9EE585-BFB9-4BB1-A84E-B7BA14CDC17F}" type="pres">
      <dgm:prSet presAssocID="{04B655D8-07DB-4E8C-B6DB-56B5B461E338}" presName="sibTrans" presStyleLbl="node1" presStyleIdx="0" presStyleCnt="5"/>
      <dgm:spPr/>
    </dgm:pt>
    <dgm:pt modelId="{16A9AEFE-D13F-4D80-938B-C293E61E1BB3}" type="pres">
      <dgm:prSet presAssocID="{17C98D44-3BA7-4C72-A658-BB778AB2532E}" presName="dummy" presStyleCnt="0"/>
      <dgm:spPr/>
    </dgm:pt>
    <dgm:pt modelId="{610C5E91-C488-48DB-BCE3-591344A91C59}" type="pres">
      <dgm:prSet presAssocID="{17C98D44-3BA7-4C72-A658-BB778AB2532E}" presName="node" presStyleLbl="revTx" presStyleIdx="1" presStyleCnt="5">
        <dgm:presLayoutVars>
          <dgm:bulletEnabled val="1"/>
        </dgm:presLayoutVars>
      </dgm:prSet>
      <dgm:spPr/>
    </dgm:pt>
    <dgm:pt modelId="{6CA0BCDC-F47C-4BCB-BC19-9A6EE1962A02}" type="pres">
      <dgm:prSet presAssocID="{F7490BDF-93E3-4C7C-9812-E91ABB0599C6}" presName="sibTrans" presStyleLbl="node1" presStyleIdx="1" presStyleCnt="5"/>
      <dgm:spPr/>
    </dgm:pt>
    <dgm:pt modelId="{C3B7461A-E2C7-4929-BB76-17DE89CE8591}" type="pres">
      <dgm:prSet presAssocID="{E67E9B2F-E47E-4473-9F1F-B67A777C307E}" presName="dummy" presStyleCnt="0"/>
      <dgm:spPr/>
    </dgm:pt>
    <dgm:pt modelId="{F7F7F6BB-3D66-4008-9B3B-8332BA4267DA}" type="pres">
      <dgm:prSet presAssocID="{E67E9B2F-E47E-4473-9F1F-B67A777C307E}" presName="node" presStyleLbl="revTx" presStyleIdx="2" presStyleCnt="5" custScaleX="130861" custRadScaleRad="100054" custRadScaleInc="-7836">
        <dgm:presLayoutVars>
          <dgm:bulletEnabled val="1"/>
        </dgm:presLayoutVars>
      </dgm:prSet>
      <dgm:spPr/>
    </dgm:pt>
    <dgm:pt modelId="{C89009E6-5142-4F6F-9D69-B5E6C9A3D50B}" type="pres">
      <dgm:prSet presAssocID="{DEDD47C8-38C9-448D-ADBB-7746915CC7BC}" presName="sibTrans" presStyleLbl="node1" presStyleIdx="2" presStyleCnt="5"/>
      <dgm:spPr/>
    </dgm:pt>
    <dgm:pt modelId="{809525DA-F7CF-4163-8AFB-03E9FAF523CA}" type="pres">
      <dgm:prSet presAssocID="{1ECD5DAA-3B02-4A80-A952-7EF3BF0D4327}" presName="dummy" presStyleCnt="0"/>
      <dgm:spPr/>
    </dgm:pt>
    <dgm:pt modelId="{E0384AD0-5B35-4139-9090-5216E363EB8B}" type="pres">
      <dgm:prSet presAssocID="{1ECD5DAA-3B02-4A80-A952-7EF3BF0D4327}" presName="node" presStyleLbl="revTx" presStyleIdx="3" presStyleCnt="5" custScaleX="124179" custRadScaleRad="100329" custRadScaleInc="-14077">
        <dgm:presLayoutVars>
          <dgm:bulletEnabled val="1"/>
        </dgm:presLayoutVars>
      </dgm:prSet>
      <dgm:spPr/>
    </dgm:pt>
    <dgm:pt modelId="{97D02272-EEB0-4F57-9066-CE38212FA212}" type="pres">
      <dgm:prSet presAssocID="{E497CB2F-6E72-409B-A6EC-2EF32F5E6BC9}" presName="sibTrans" presStyleLbl="node1" presStyleIdx="3" presStyleCnt="5"/>
      <dgm:spPr/>
    </dgm:pt>
    <dgm:pt modelId="{083437EB-4A5B-4990-B432-3756DE6D98EC}" type="pres">
      <dgm:prSet presAssocID="{FC4E6668-8113-4A4E-89C7-AEE7F6C52EE2}" presName="dummy" presStyleCnt="0"/>
      <dgm:spPr/>
    </dgm:pt>
    <dgm:pt modelId="{1F5ED44D-B5AD-49B9-8E45-7301CAA69052}" type="pres">
      <dgm:prSet presAssocID="{FC4E6668-8113-4A4E-89C7-AEE7F6C52EE2}" presName="node" presStyleLbl="revTx" presStyleIdx="4" presStyleCnt="5">
        <dgm:presLayoutVars>
          <dgm:bulletEnabled val="1"/>
        </dgm:presLayoutVars>
      </dgm:prSet>
      <dgm:spPr/>
    </dgm:pt>
    <dgm:pt modelId="{E5AB38CB-2507-49D9-8724-FA8F8D84F8E3}" type="pres">
      <dgm:prSet presAssocID="{72A7C535-EBEF-479B-A299-22D857423B09}" presName="sibTrans" presStyleLbl="node1" presStyleIdx="4" presStyleCnt="5"/>
      <dgm:spPr/>
    </dgm:pt>
  </dgm:ptLst>
  <dgm:cxnLst>
    <dgm:cxn modelId="{B2892F02-E5CC-4423-8E37-C6A0C233993A}" type="presOf" srcId="{F7490BDF-93E3-4C7C-9812-E91ABB0599C6}" destId="{6CA0BCDC-F47C-4BCB-BC19-9A6EE1962A02}" srcOrd="0" destOrd="0" presId="urn:microsoft.com/office/officeart/2005/8/layout/cycle1"/>
    <dgm:cxn modelId="{9E3FA522-5D9A-4CDE-836A-EEB91BFD6168}" srcId="{BE8D65B1-07F2-4245-AFE0-F9BBA7927C09}" destId="{E67E9B2F-E47E-4473-9F1F-B67A777C307E}" srcOrd="2" destOrd="0" parTransId="{DE692BF6-3135-4AD9-A8D5-0D0B3D7431D9}" sibTransId="{DEDD47C8-38C9-448D-ADBB-7746915CC7BC}"/>
    <dgm:cxn modelId="{38452132-1D33-4D0B-81B5-B6AF174CAF07}" type="presOf" srcId="{04B655D8-07DB-4E8C-B6DB-56B5B461E338}" destId="{BF9EE585-BFB9-4BB1-A84E-B7BA14CDC17F}" srcOrd="0" destOrd="0" presId="urn:microsoft.com/office/officeart/2005/8/layout/cycle1"/>
    <dgm:cxn modelId="{36759542-DCC4-4D92-98A8-7087B74B28FA}" srcId="{BE8D65B1-07F2-4245-AFE0-F9BBA7927C09}" destId="{1ECD5DAA-3B02-4A80-A952-7EF3BF0D4327}" srcOrd="3" destOrd="0" parTransId="{EFC7B26A-74B7-4301-BC78-97A87473A992}" sibTransId="{E497CB2F-6E72-409B-A6EC-2EF32F5E6BC9}"/>
    <dgm:cxn modelId="{36690443-EB2B-46A6-B0CF-FB6FC0137D4F}" type="presOf" srcId="{17C98D44-3BA7-4C72-A658-BB778AB2532E}" destId="{610C5E91-C488-48DB-BCE3-591344A91C59}" srcOrd="0" destOrd="0" presId="urn:microsoft.com/office/officeart/2005/8/layout/cycle1"/>
    <dgm:cxn modelId="{F018A26D-9879-4991-9B73-0E683ED51803}" srcId="{BE8D65B1-07F2-4245-AFE0-F9BBA7927C09}" destId="{BCCF1D47-EE84-4DA6-9AEB-67AFD6A1ADF5}" srcOrd="0" destOrd="0" parTransId="{C0A28307-8F46-4633-B453-9CA15CCBA2A8}" sibTransId="{04B655D8-07DB-4E8C-B6DB-56B5B461E338}"/>
    <dgm:cxn modelId="{9A42C057-0A75-4623-A5AF-94AA2C8BC7C1}" type="presOf" srcId="{BCCF1D47-EE84-4DA6-9AEB-67AFD6A1ADF5}" destId="{57376B51-BE99-4F1A-8E99-2F6A67BF5126}" srcOrd="0" destOrd="0" presId="urn:microsoft.com/office/officeart/2005/8/layout/cycle1"/>
    <dgm:cxn modelId="{8B1E5385-7BD9-49A2-8547-A5E993A9C888}" srcId="{BE8D65B1-07F2-4245-AFE0-F9BBA7927C09}" destId="{17C98D44-3BA7-4C72-A658-BB778AB2532E}" srcOrd="1" destOrd="0" parTransId="{21EE5BA7-2479-4141-AE08-269F019B39D4}" sibTransId="{F7490BDF-93E3-4C7C-9812-E91ABB0599C6}"/>
    <dgm:cxn modelId="{8F4DCE85-CCB2-4955-9847-8688BAD1F932}" type="presOf" srcId="{72A7C535-EBEF-479B-A299-22D857423B09}" destId="{E5AB38CB-2507-49D9-8724-FA8F8D84F8E3}" srcOrd="0" destOrd="0" presId="urn:microsoft.com/office/officeart/2005/8/layout/cycle1"/>
    <dgm:cxn modelId="{30FAF28E-DCCE-4B05-A6F2-74A28DBC3B3E}" type="presOf" srcId="{FC4E6668-8113-4A4E-89C7-AEE7F6C52EE2}" destId="{1F5ED44D-B5AD-49B9-8E45-7301CAA69052}" srcOrd="0" destOrd="0" presId="urn:microsoft.com/office/officeart/2005/8/layout/cycle1"/>
    <dgm:cxn modelId="{66862A98-C669-4227-A9A3-550231DFA923}" type="presOf" srcId="{E497CB2F-6E72-409B-A6EC-2EF32F5E6BC9}" destId="{97D02272-EEB0-4F57-9066-CE38212FA212}" srcOrd="0" destOrd="0" presId="urn:microsoft.com/office/officeart/2005/8/layout/cycle1"/>
    <dgm:cxn modelId="{544FCA9C-6045-41AA-9F82-A6EA1A6365CE}" type="presOf" srcId="{BE8D65B1-07F2-4245-AFE0-F9BBA7927C09}" destId="{8106A28B-2FF9-423D-A593-532A0742648D}" srcOrd="0" destOrd="0" presId="urn:microsoft.com/office/officeart/2005/8/layout/cycle1"/>
    <dgm:cxn modelId="{22781CA7-C21A-4B76-AC18-CDBEF2F351FA}" srcId="{BE8D65B1-07F2-4245-AFE0-F9BBA7927C09}" destId="{FC4E6668-8113-4A4E-89C7-AEE7F6C52EE2}" srcOrd="4" destOrd="0" parTransId="{CBBCC24E-5E58-49C1-9831-A04E2582114C}" sibTransId="{72A7C535-EBEF-479B-A299-22D857423B09}"/>
    <dgm:cxn modelId="{3CEAD6CE-8AAA-4112-B362-8745B44190E4}" type="presOf" srcId="{1ECD5DAA-3B02-4A80-A952-7EF3BF0D4327}" destId="{E0384AD0-5B35-4139-9090-5216E363EB8B}" srcOrd="0" destOrd="0" presId="urn:microsoft.com/office/officeart/2005/8/layout/cycle1"/>
    <dgm:cxn modelId="{9C2DB1E0-527D-4690-A9C6-FED5E6D53241}" type="presOf" srcId="{E67E9B2F-E47E-4473-9F1F-B67A777C307E}" destId="{F7F7F6BB-3D66-4008-9B3B-8332BA4267DA}" srcOrd="0" destOrd="0" presId="urn:microsoft.com/office/officeart/2005/8/layout/cycle1"/>
    <dgm:cxn modelId="{678F87E4-B14C-4413-B76F-14C89FD82389}" type="presOf" srcId="{DEDD47C8-38C9-448D-ADBB-7746915CC7BC}" destId="{C89009E6-5142-4F6F-9D69-B5E6C9A3D50B}" srcOrd="0" destOrd="0" presId="urn:microsoft.com/office/officeart/2005/8/layout/cycle1"/>
    <dgm:cxn modelId="{DBDAB93C-06C5-4A58-9AD3-21583334D1C0}" type="presParOf" srcId="{8106A28B-2FF9-423D-A593-532A0742648D}" destId="{E1E3447B-B947-41C0-9F9E-8D837B3A2924}" srcOrd="0" destOrd="0" presId="urn:microsoft.com/office/officeart/2005/8/layout/cycle1"/>
    <dgm:cxn modelId="{F0EABA51-9863-4DB7-B204-FC627C84FB68}" type="presParOf" srcId="{8106A28B-2FF9-423D-A593-532A0742648D}" destId="{57376B51-BE99-4F1A-8E99-2F6A67BF5126}" srcOrd="1" destOrd="0" presId="urn:microsoft.com/office/officeart/2005/8/layout/cycle1"/>
    <dgm:cxn modelId="{1C989E4C-F127-45AF-92CD-0D2FCE300631}" type="presParOf" srcId="{8106A28B-2FF9-423D-A593-532A0742648D}" destId="{BF9EE585-BFB9-4BB1-A84E-B7BA14CDC17F}" srcOrd="2" destOrd="0" presId="urn:microsoft.com/office/officeart/2005/8/layout/cycle1"/>
    <dgm:cxn modelId="{1A0778A8-74C1-44EB-9C83-06DA9BC0B2D8}" type="presParOf" srcId="{8106A28B-2FF9-423D-A593-532A0742648D}" destId="{16A9AEFE-D13F-4D80-938B-C293E61E1BB3}" srcOrd="3" destOrd="0" presId="urn:microsoft.com/office/officeart/2005/8/layout/cycle1"/>
    <dgm:cxn modelId="{1057399C-BB6A-4E05-94FC-4481A0206238}" type="presParOf" srcId="{8106A28B-2FF9-423D-A593-532A0742648D}" destId="{610C5E91-C488-48DB-BCE3-591344A91C59}" srcOrd="4" destOrd="0" presId="urn:microsoft.com/office/officeart/2005/8/layout/cycle1"/>
    <dgm:cxn modelId="{85A45A23-9D73-4B3E-B164-02BEEF2CD109}" type="presParOf" srcId="{8106A28B-2FF9-423D-A593-532A0742648D}" destId="{6CA0BCDC-F47C-4BCB-BC19-9A6EE1962A02}" srcOrd="5" destOrd="0" presId="urn:microsoft.com/office/officeart/2005/8/layout/cycle1"/>
    <dgm:cxn modelId="{986DC9D7-DF6E-406B-840E-3EA59CB7D997}" type="presParOf" srcId="{8106A28B-2FF9-423D-A593-532A0742648D}" destId="{C3B7461A-E2C7-4929-BB76-17DE89CE8591}" srcOrd="6" destOrd="0" presId="urn:microsoft.com/office/officeart/2005/8/layout/cycle1"/>
    <dgm:cxn modelId="{A0885A4D-3C70-4A5E-8A42-15308800B8ED}" type="presParOf" srcId="{8106A28B-2FF9-423D-A593-532A0742648D}" destId="{F7F7F6BB-3D66-4008-9B3B-8332BA4267DA}" srcOrd="7" destOrd="0" presId="urn:microsoft.com/office/officeart/2005/8/layout/cycle1"/>
    <dgm:cxn modelId="{F58D9341-71F7-4A28-965B-13CD58D59CEA}" type="presParOf" srcId="{8106A28B-2FF9-423D-A593-532A0742648D}" destId="{C89009E6-5142-4F6F-9D69-B5E6C9A3D50B}" srcOrd="8" destOrd="0" presId="urn:microsoft.com/office/officeart/2005/8/layout/cycle1"/>
    <dgm:cxn modelId="{22C08079-5D57-4F10-A755-8063D7AFB0AF}" type="presParOf" srcId="{8106A28B-2FF9-423D-A593-532A0742648D}" destId="{809525DA-F7CF-4163-8AFB-03E9FAF523CA}" srcOrd="9" destOrd="0" presId="urn:microsoft.com/office/officeart/2005/8/layout/cycle1"/>
    <dgm:cxn modelId="{109B5053-7940-41DD-A6D4-9299103B00CF}" type="presParOf" srcId="{8106A28B-2FF9-423D-A593-532A0742648D}" destId="{E0384AD0-5B35-4139-9090-5216E363EB8B}" srcOrd="10" destOrd="0" presId="urn:microsoft.com/office/officeart/2005/8/layout/cycle1"/>
    <dgm:cxn modelId="{0AA16C04-ED15-446E-A8E4-826551F4D8D7}" type="presParOf" srcId="{8106A28B-2FF9-423D-A593-532A0742648D}" destId="{97D02272-EEB0-4F57-9066-CE38212FA212}" srcOrd="11" destOrd="0" presId="urn:microsoft.com/office/officeart/2005/8/layout/cycle1"/>
    <dgm:cxn modelId="{46970858-0915-41E0-BE8C-C8B1CB901B1B}" type="presParOf" srcId="{8106A28B-2FF9-423D-A593-532A0742648D}" destId="{083437EB-4A5B-4990-B432-3756DE6D98EC}" srcOrd="12" destOrd="0" presId="urn:microsoft.com/office/officeart/2005/8/layout/cycle1"/>
    <dgm:cxn modelId="{9412BB17-37DE-4DE3-B74F-D4CD7EAC4240}" type="presParOf" srcId="{8106A28B-2FF9-423D-A593-532A0742648D}" destId="{1F5ED44D-B5AD-49B9-8E45-7301CAA69052}" srcOrd="13" destOrd="0" presId="urn:microsoft.com/office/officeart/2005/8/layout/cycle1"/>
    <dgm:cxn modelId="{98103DA7-EE49-4966-AEE2-70A9CF75FE4E}" type="presParOf" srcId="{8106A28B-2FF9-423D-A593-532A0742648D}" destId="{E5AB38CB-2507-49D9-8724-FA8F8D84F8E3}" srcOrd="14" destOrd="0" presId="urn:microsoft.com/office/officeart/2005/8/layout/cycle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4FADA0-8EC3-4EA5-8D47-376863A5CC05}" type="doc">
      <dgm:prSet loTypeId="urn:microsoft.com/office/officeart/2005/8/layout/hProcess7" loCatId="list" qsTypeId="urn:microsoft.com/office/officeart/2005/8/quickstyle/simple1" qsCatId="simple" csTypeId="urn:microsoft.com/office/officeart/2005/8/colors/accent6_4" csCatId="accent6" phldr="1"/>
      <dgm:spPr/>
      <dgm:t>
        <a:bodyPr/>
        <a:lstStyle/>
        <a:p>
          <a:endParaRPr lang="es-MX"/>
        </a:p>
      </dgm:t>
    </dgm:pt>
    <dgm:pt modelId="{6AB4DB10-6949-4D9D-98A0-1E5BD89E9DFA}">
      <dgm:prSet phldrT="[Texto]"/>
      <dgm:spPr/>
      <dgm:t>
        <a:bodyPr/>
        <a:lstStyle/>
        <a:p>
          <a:r>
            <a:rPr lang="es-MX" b="1" dirty="0">
              <a:effectLst>
                <a:outerShdw blurRad="38100" dist="38100" dir="2700000" algn="tl">
                  <a:srgbClr val="000000">
                    <a:alpha val="43137"/>
                  </a:srgbClr>
                </a:outerShdw>
              </a:effectLst>
            </a:rPr>
            <a:t>SENSAR</a:t>
          </a:r>
        </a:p>
      </dgm:t>
    </dgm:pt>
    <dgm:pt modelId="{93B42420-8BEB-4015-8E53-453D0D585FC4}" type="parTrans" cxnId="{F6BAA9B8-216A-4467-894F-ED6D68A9BD32}">
      <dgm:prSet/>
      <dgm:spPr/>
      <dgm:t>
        <a:bodyPr/>
        <a:lstStyle/>
        <a:p>
          <a:endParaRPr lang="es-MX"/>
        </a:p>
      </dgm:t>
    </dgm:pt>
    <dgm:pt modelId="{473C5485-D3F2-4398-AFF9-AAB61266A733}" type="sibTrans" cxnId="{F6BAA9B8-216A-4467-894F-ED6D68A9BD32}">
      <dgm:prSet/>
      <dgm:spPr/>
      <dgm:t>
        <a:bodyPr/>
        <a:lstStyle/>
        <a:p>
          <a:endParaRPr lang="es-MX"/>
        </a:p>
      </dgm:t>
    </dgm:pt>
    <dgm:pt modelId="{7D407B60-9ADA-4954-AC98-C034F08BF920}">
      <dgm:prSet phldrT="[Texto]"/>
      <dgm:spPr/>
      <dgm:t>
        <a:bodyPr/>
        <a:lstStyle/>
        <a:p>
          <a:r>
            <a:rPr lang="es-MX" dirty="0"/>
            <a:t>Humedad de suelo</a:t>
          </a:r>
        </a:p>
      </dgm:t>
    </dgm:pt>
    <dgm:pt modelId="{0E50443D-A10A-4C6C-843F-003714BE7345}" type="parTrans" cxnId="{17B70D29-D2D3-4EF0-804B-FFB1967390AB}">
      <dgm:prSet/>
      <dgm:spPr/>
      <dgm:t>
        <a:bodyPr/>
        <a:lstStyle/>
        <a:p>
          <a:endParaRPr lang="es-MX"/>
        </a:p>
      </dgm:t>
    </dgm:pt>
    <dgm:pt modelId="{3A73F68E-3ECB-40B9-A27F-71512D8439C5}" type="sibTrans" cxnId="{17B70D29-D2D3-4EF0-804B-FFB1967390AB}">
      <dgm:prSet/>
      <dgm:spPr/>
      <dgm:t>
        <a:bodyPr/>
        <a:lstStyle/>
        <a:p>
          <a:endParaRPr lang="es-MX"/>
        </a:p>
      </dgm:t>
    </dgm:pt>
    <dgm:pt modelId="{FFB4607B-677C-4163-BA9A-C9DE2EE6C423}">
      <dgm:prSet phldrT="[Texto]"/>
      <dgm:spPr/>
      <dgm:t>
        <a:bodyPr/>
        <a:lstStyle/>
        <a:p>
          <a:r>
            <a:rPr lang="es-MX" b="1" dirty="0">
              <a:effectLst>
                <a:outerShdw blurRad="38100" dist="38100" dir="2700000" algn="tl">
                  <a:srgbClr val="000000">
                    <a:alpha val="43137"/>
                  </a:srgbClr>
                </a:outerShdw>
              </a:effectLst>
            </a:rPr>
            <a:t>ANALIZAR</a:t>
          </a:r>
        </a:p>
      </dgm:t>
    </dgm:pt>
    <dgm:pt modelId="{8F02E577-7CED-44EF-85F9-8BBA065176B4}" type="parTrans" cxnId="{D53FEEF4-62B5-44B0-B012-A4B6C7A5A57C}">
      <dgm:prSet/>
      <dgm:spPr/>
      <dgm:t>
        <a:bodyPr/>
        <a:lstStyle/>
        <a:p>
          <a:endParaRPr lang="es-MX"/>
        </a:p>
      </dgm:t>
    </dgm:pt>
    <dgm:pt modelId="{F26AF6C3-D177-46EC-A205-0DC589946B9B}" type="sibTrans" cxnId="{D53FEEF4-62B5-44B0-B012-A4B6C7A5A57C}">
      <dgm:prSet/>
      <dgm:spPr/>
      <dgm:t>
        <a:bodyPr/>
        <a:lstStyle/>
        <a:p>
          <a:endParaRPr lang="es-MX"/>
        </a:p>
      </dgm:t>
    </dgm:pt>
    <dgm:pt modelId="{72DFBF40-E62C-4383-A49B-4E605C3939EB}">
      <dgm:prSet phldrT="[Texto]"/>
      <dgm:spPr/>
      <dgm:t>
        <a:bodyPr/>
        <a:lstStyle/>
        <a:p>
          <a:r>
            <a:rPr lang="es-MX" dirty="0"/>
            <a:t>Teoría de Control</a:t>
          </a:r>
        </a:p>
      </dgm:t>
    </dgm:pt>
    <dgm:pt modelId="{18C19101-06BB-4A20-9523-E9275276B92D}" type="parTrans" cxnId="{8471B105-232E-4060-A672-F9CA49DC66B1}">
      <dgm:prSet/>
      <dgm:spPr/>
      <dgm:t>
        <a:bodyPr/>
        <a:lstStyle/>
        <a:p>
          <a:endParaRPr lang="es-MX"/>
        </a:p>
      </dgm:t>
    </dgm:pt>
    <dgm:pt modelId="{CC9FD2D5-0398-439B-AD09-B9238D5C3D68}" type="sibTrans" cxnId="{8471B105-232E-4060-A672-F9CA49DC66B1}">
      <dgm:prSet/>
      <dgm:spPr/>
      <dgm:t>
        <a:bodyPr/>
        <a:lstStyle/>
        <a:p>
          <a:endParaRPr lang="es-MX"/>
        </a:p>
      </dgm:t>
    </dgm:pt>
    <dgm:pt modelId="{2DA9FD89-5D6A-4D3C-A862-0C79FBA2111C}">
      <dgm:prSet phldrT="[Texto]"/>
      <dgm:spPr/>
      <dgm:t>
        <a:bodyPr/>
        <a:lstStyle/>
        <a:p>
          <a:r>
            <a:rPr lang="es-MX" b="1" dirty="0">
              <a:effectLst>
                <a:outerShdw blurRad="38100" dist="38100" dir="2700000" algn="tl">
                  <a:srgbClr val="000000">
                    <a:alpha val="43137"/>
                  </a:srgbClr>
                </a:outerShdw>
              </a:effectLst>
            </a:rPr>
            <a:t>ACTUAR</a:t>
          </a:r>
        </a:p>
      </dgm:t>
    </dgm:pt>
    <dgm:pt modelId="{F5702B07-3303-49F0-8AFA-5BB037203733}" type="parTrans" cxnId="{EC5E34FC-FED4-4491-AC19-364A4B6630BF}">
      <dgm:prSet/>
      <dgm:spPr/>
      <dgm:t>
        <a:bodyPr/>
        <a:lstStyle/>
        <a:p>
          <a:endParaRPr lang="es-MX"/>
        </a:p>
      </dgm:t>
    </dgm:pt>
    <dgm:pt modelId="{7C7C3A13-97CD-49E2-AF48-3F3055DE265F}" type="sibTrans" cxnId="{EC5E34FC-FED4-4491-AC19-364A4B6630BF}">
      <dgm:prSet/>
      <dgm:spPr/>
      <dgm:t>
        <a:bodyPr/>
        <a:lstStyle/>
        <a:p>
          <a:endParaRPr lang="es-MX"/>
        </a:p>
      </dgm:t>
    </dgm:pt>
    <dgm:pt modelId="{0C3E8C85-6549-439B-BABC-B8145855431B}">
      <dgm:prSet phldrT="[Texto]"/>
      <dgm:spPr/>
      <dgm:t>
        <a:bodyPr/>
        <a:lstStyle/>
        <a:p>
          <a:r>
            <a:rPr lang="es-MX" dirty="0"/>
            <a:t>Riego, fertilizantes, pesticidas y herbicidas</a:t>
          </a:r>
        </a:p>
      </dgm:t>
    </dgm:pt>
    <dgm:pt modelId="{DFD5E6F0-A47A-4D50-88F6-8F5B56B286DB}" type="parTrans" cxnId="{C37C00DB-BFDE-4486-BB06-B08BC09D5AC5}">
      <dgm:prSet/>
      <dgm:spPr/>
      <dgm:t>
        <a:bodyPr/>
        <a:lstStyle/>
        <a:p>
          <a:endParaRPr lang="es-MX"/>
        </a:p>
      </dgm:t>
    </dgm:pt>
    <dgm:pt modelId="{8EFC9F32-CAF2-43D5-ABFE-5709B5FEEE33}" type="sibTrans" cxnId="{C37C00DB-BFDE-4486-BB06-B08BC09D5AC5}">
      <dgm:prSet/>
      <dgm:spPr/>
      <dgm:t>
        <a:bodyPr/>
        <a:lstStyle/>
        <a:p>
          <a:endParaRPr lang="es-MX"/>
        </a:p>
      </dgm:t>
    </dgm:pt>
    <dgm:pt modelId="{5EBB751D-96DC-45DE-99B3-6A86CD3554E3}">
      <dgm:prSet/>
      <dgm:spPr/>
      <dgm:t>
        <a:bodyPr/>
        <a:lstStyle/>
        <a:p>
          <a:r>
            <a:rPr lang="es-MX" dirty="0"/>
            <a:t>Condiciones ambientales</a:t>
          </a:r>
        </a:p>
      </dgm:t>
    </dgm:pt>
    <dgm:pt modelId="{A8D4DBEB-CEB5-4D19-9B55-5D87736B40BF}" type="parTrans" cxnId="{2DE0E1DF-4537-41F8-8E54-2891F9BE404A}">
      <dgm:prSet/>
      <dgm:spPr/>
      <dgm:t>
        <a:bodyPr/>
        <a:lstStyle/>
        <a:p>
          <a:endParaRPr lang="es-MX"/>
        </a:p>
      </dgm:t>
    </dgm:pt>
    <dgm:pt modelId="{8C85EA9A-EA58-4609-9DA3-0406D1CDEFBF}" type="sibTrans" cxnId="{2DE0E1DF-4537-41F8-8E54-2891F9BE404A}">
      <dgm:prSet/>
      <dgm:spPr/>
      <dgm:t>
        <a:bodyPr/>
        <a:lstStyle/>
        <a:p>
          <a:endParaRPr lang="es-MX"/>
        </a:p>
      </dgm:t>
    </dgm:pt>
    <dgm:pt modelId="{AD2C0042-52D2-4BF5-B5D5-1874ABBF4FE8}">
      <dgm:prSet/>
      <dgm:spPr/>
      <dgm:t>
        <a:bodyPr/>
        <a:lstStyle/>
        <a:p>
          <a:r>
            <a:rPr lang="es-MX" dirty="0"/>
            <a:t>Desarrollo vegetativo</a:t>
          </a:r>
        </a:p>
      </dgm:t>
    </dgm:pt>
    <dgm:pt modelId="{FA5E7F90-5E06-4CA4-A32F-B12B2279E9AC}" type="parTrans" cxnId="{93762A8C-C36B-4C2D-BA20-D33C574ECC7E}">
      <dgm:prSet/>
      <dgm:spPr/>
      <dgm:t>
        <a:bodyPr/>
        <a:lstStyle/>
        <a:p>
          <a:endParaRPr lang="es-MX"/>
        </a:p>
      </dgm:t>
    </dgm:pt>
    <dgm:pt modelId="{223B596B-DC75-43F9-8CAF-4AC51852D0C0}" type="sibTrans" cxnId="{93762A8C-C36B-4C2D-BA20-D33C574ECC7E}">
      <dgm:prSet/>
      <dgm:spPr/>
      <dgm:t>
        <a:bodyPr/>
        <a:lstStyle/>
        <a:p>
          <a:endParaRPr lang="es-MX"/>
        </a:p>
      </dgm:t>
    </dgm:pt>
    <dgm:pt modelId="{AC752AB5-6C6C-4ADF-8CFA-933D57D86470}">
      <dgm:prSet/>
      <dgm:spPr/>
      <dgm:t>
        <a:bodyPr/>
        <a:lstStyle/>
        <a:p>
          <a:r>
            <a:rPr lang="es-MX" dirty="0"/>
            <a:t>Nutrientes en el suelo</a:t>
          </a:r>
        </a:p>
      </dgm:t>
    </dgm:pt>
    <dgm:pt modelId="{CAE127D1-286E-4977-994B-08873FCEED7F}" type="parTrans" cxnId="{BB777D17-269B-4DE6-B8DE-81FB32A58123}">
      <dgm:prSet/>
      <dgm:spPr/>
      <dgm:t>
        <a:bodyPr/>
        <a:lstStyle/>
        <a:p>
          <a:endParaRPr lang="es-MX"/>
        </a:p>
      </dgm:t>
    </dgm:pt>
    <dgm:pt modelId="{DDC92766-7FFC-4A88-959B-068BB86CF931}" type="sibTrans" cxnId="{BB777D17-269B-4DE6-B8DE-81FB32A58123}">
      <dgm:prSet/>
      <dgm:spPr/>
      <dgm:t>
        <a:bodyPr/>
        <a:lstStyle/>
        <a:p>
          <a:endParaRPr lang="es-MX"/>
        </a:p>
      </dgm:t>
    </dgm:pt>
    <dgm:pt modelId="{6CC9EB2C-97DD-49A3-B12C-170F627B728B}">
      <dgm:prSet/>
      <dgm:spPr/>
      <dgm:t>
        <a:bodyPr/>
        <a:lstStyle/>
        <a:p>
          <a:r>
            <a:rPr lang="es-MX" dirty="0"/>
            <a:t>Salinidad y ph en el suelo</a:t>
          </a:r>
        </a:p>
      </dgm:t>
    </dgm:pt>
    <dgm:pt modelId="{08ECF5E6-FF1B-423C-B43A-D83B42A2F0DD}" type="parTrans" cxnId="{0A48723B-3074-4EB2-B443-21B0764ACB4E}">
      <dgm:prSet/>
      <dgm:spPr/>
      <dgm:t>
        <a:bodyPr/>
        <a:lstStyle/>
        <a:p>
          <a:endParaRPr lang="es-MX"/>
        </a:p>
      </dgm:t>
    </dgm:pt>
    <dgm:pt modelId="{26CD1DB6-6705-41DB-8350-CE2E0615F60C}" type="sibTrans" cxnId="{0A48723B-3074-4EB2-B443-21B0764ACB4E}">
      <dgm:prSet/>
      <dgm:spPr/>
      <dgm:t>
        <a:bodyPr/>
        <a:lstStyle/>
        <a:p>
          <a:endParaRPr lang="es-MX"/>
        </a:p>
      </dgm:t>
    </dgm:pt>
    <dgm:pt modelId="{F623E8FB-6E1E-403A-8BE4-0F1D933F817A}">
      <dgm:prSet/>
      <dgm:spPr/>
      <dgm:t>
        <a:bodyPr/>
        <a:lstStyle/>
        <a:p>
          <a:r>
            <a:rPr lang="es-MX" dirty="0"/>
            <a:t>Plagas y hierbas</a:t>
          </a:r>
        </a:p>
      </dgm:t>
    </dgm:pt>
    <dgm:pt modelId="{0B5BB264-E633-4DB0-A9F8-A1E22A7700BF}" type="parTrans" cxnId="{DC5A3596-64B1-42D5-AECB-06DC8305D8AB}">
      <dgm:prSet/>
      <dgm:spPr/>
      <dgm:t>
        <a:bodyPr/>
        <a:lstStyle/>
        <a:p>
          <a:endParaRPr lang="es-MX"/>
        </a:p>
      </dgm:t>
    </dgm:pt>
    <dgm:pt modelId="{D7A2C2B1-D400-44EB-AA77-35EE8F39240D}" type="sibTrans" cxnId="{DC5A3596-64B1-42D5-AECB-06DC8305D8AB}">
      <dgm:prSet/>
      <dgm:spPr/>
      <dgm:t>
        <a:bodyPr/>
        <a:lstStyle/>
        <a:p>
          <a:endParaRPr lang="es-MX"/>
        </a:p>
      </dgm:t>
    </dgm:pt>
    <dgm:pt modelId="{3AE639C4-6FD5-471B-BCFB-A404AD287925}">
      <dgm:prSet/>
      <dgm:spPr/>
      <dgm:t>
        <a:bodyPr/>
        <a:lstStyle/>
        <a:p>
          <a:r>
            <a:rPr lang="es-MX" dirty="0"/>
            <a:t>Ciencia de Datos</a:t>
          </a:r>
        </a:p>
      </dgm:t>
    </dgm:pt>
    <dgm:pt modelId="{EB8EC5E4-E139-41E6-9911-A012970D5DC0}" type="parTrans" cxnId="{457B8869-39F9-42EC-939F-5C67AE8CFBF6}">
      <dgm:prSet/>
      <dgm:spPr/>
      <dgm:t>
        <a:bodyPr/>
        <a:lstStyle/>
        <a:p>
          <a:endParaRPr lang="es-MX"/>
        </a:p>
      </dgm:t>
    </dgm:pt>
    <dgm:pt modelId="{DEF489C3-5D50-4F05-AC6A-31491DFB0020}" type="sibTrans" cxnId="{457B8869-39F9-42EC-939F-5C67AE8CFBF6}">
      <dgm:prSet/>
      <dgm:spPr/>
      <dgm:t>
        <a:bodyPr/>
        <a:lstStyle/>
        <a:p>
          <a:endParaRPr lang="es-MX"/>
        </a:p>
      </dgm:t>
    </dgm:pt>
    <dgm:pt modelId="{E4094B75-1204-4DE2-B9F7-FC792A0E2CA9}">
      <dgm:prSet/>
      <dgm:spPr/>
      <dgm:t>
        <a:bodyPr/>
        <a:lstStyle/>
        <a:p>
          <a:r>
            <a:rPr lang="es-MX" dirty="0"/>
            <a:t>Inteligencia Artificial</a:t>
          </a:r>
        </a:p>
      </dgm:t>
    </dgm:pt>
    <dgm:pt modelId="{A876F187-1FD0-4AC1-9339-93F0472AFC64}" type="parTrans" cxnId="{639CFD58-ABB4-4E53-A7D7-8501F001B6AE}">
      <dgm:prSet/>
      <dgm:spPr/>
      <dgm:t>
        <a:bodyPr/>
        <a:lstStyle/>
        <a:p>
          <a:endParaRPr lang="es-MX"/>
        </a:p>
      </dgm:t>
    </dgm:pt>
    <dgm:pt modelId="{C1691D67-84CD-42EB-BD83-A56C10B24790}" type="sibTrans" cxnId="{639CFD58-ABB4-4E53-A7D7-8501F001B6AE}">
      <dgm:prSet/>
      <dgm:spPr/>
      <dgm:t>
        <a:bodyPr/>
        <a:lstStyle/>
        <a:p>
          <a:endParaRPr lang="es-MX"/>
        </a:p>
      </dgm:t>
    </dgm:pt>
    <dgm:pt modelId="{78F4BD30-4F53-40B4-8D25-E55B719A0412}">
      <dgm:prSet/>
      <dgm:spPr/>
      <dgm:t>
        <a:bodyPr/>
        <a:lstStyle/>
        <a:p>
          <a:r>
            <a:rPr lang="es-MX" dirty="0"/>
            <a:t>Ambientes controlados (invernaderos)</a:t>
          </a:r>
        </a:p>
      </dgm:t>
    </dgm:pt>
    <dgm:pt modelId="{16ED6E48-1E63-4517-B2E8-F44C806FAC18}" type="parTrans" cxnId="{754124F1-005D-4EFB-8D33-4048F578514D}">
      <dgm:prSet/>
      <dgm:spPr/>
      <dgm:t>
        <a:bodyPr/>
        <a:lstStyle/>
        <a:p>
          <a:endParaRPr lang="es-MX"/>
        </a:p>
      </dgm:t>
    </dgm:pt>
    <dgm:pt modelId="{832F99F1-3293-43F8-A98F-9E8113588708}" type="sibTrans" cxnId="{754124F1-005D-4EFB-8D33-4048F578514D}">
      <dgm:prSet/>
      <dgm:spPr/>
      <dgm:t>
        <a:bodyPr/>
        <a:lstStyle/>
        <a:p>
          <a:endParaRPr lang="es-MX"/>
        </a:p>
      </dgm:t>
    </dgm:pt>
    <dgm:pt modelId="{4F9EB156-DED6-4A5E-8631-CAFB5B65D092}">
      <dgm:prSet/>
      <dgm:spPr/>
      <dgm:t>
        <a:bodyPr/>
        <a:lstStyle/>
        <a:p>
          <a:r>
            <a:rPr lang="es-MX" dirty="0"/>
            <a:t>Drones y vehículos autónomos</a:t>
          </a:r>
        </a:p>
      </dgm:t>
    </dgm:pt>
    <dgm:pt modelId="{4BBDA80E-E945-4F30-92EA-C065E4B34663}" type="parTrans" cxnId="{4074FE12-1529-47EF-B399-1608A851DE1A}">
      <dgm:prSet/>
      <dgm:spPr/>
      <dgm:t>
        <a:bodyPr/>
        <a:lstStyle/>
        <a:p>
          <a:endParaRPr lang="es-MX"/>
        </a:p>
      </dgm:t>
    </dgm:pt>
    <dgm:pt modelId="{2461904A-09A1-46FA-908B-8E20A0BE3358}" type="sibTrans" cxnId="{4074FE12-1529-47EF-B399-1608A851DE1A}">
      <dgm:prSet/>
      <dgm:spPr/>
      <dgm:t>
        <a:bodyPr/>
        <a:lstStyle/>
        <a:p>
          <a:endParaRPr lang="es-MX"/>
        </a:p>
      </dgm:t>
    </dgm:pt>
    <dgm:pt modelId="{238468F0-A769-4545-96C5-EFDF527D3791}" type="pres">
      <dgm:prSet presAssocID="{A64FADA0-8EC3-4EA5-8D47-376863A5CC05}" presName="Name0" presStyleCnt="0">
        <dgm:presLayoutVars>
          <dgm:dir/>
          <dgm:animLvl val="lvl"/>
          <dgm:resizeHandles val="exact"/>
        </dgm:presLayoutVars>
      </dgm:prSet>
      <dgm:spPr/>
    </dgm:pt>
    <dgm:pt modelId="{21CEBE23-3E29-42C0-ACF6-AEBFC4853C14}" type="pres">
      <dgm:prSet presAssocID="{6AB4DB10-6949-4D9D-98A0-1E5BD89E9DFA}" presName="compositeNode" presStyleCnt="0">
        <dgm:presLayoutVars>
          <dgm:bulletEnabled val="1"/>
        </dgm:presLayoutVars>
      </dgm:prSet>
      <dgm:spPr/>
    </dgm:pt>
    <dgm:pt modelId="{421DEFAA-AC37-408D-9BE4-A37B164C11CE}" type="pres">
      <dgm:prSet presAssocID="{6AB4DB10-6949-4D9D-98A0-1E5BD89E9DFA}" presName="bgRect" presStyleLbl="node1" presStyleIdx="0" presStyleCnt="3" custScaleY="162615"/>
      <dgm:spPr/>
    </dgm:pt>
    <dgm:pt modelId="{944EE070-D7C5-4159-BC15-80E0C9EDC09B}" type="pres">
      <dgm:prSet presAssocID="{6AB4DB10-6949-4D9D-98A0-1E5BD89E9DFA}" presName="parentNode" presStyleLbl="node1" presStyleIdx="0" presStyleCnt="3">
        <dgm:presLayoutVars>
          <dgm:chMax val="0"/>
          <dgm:bulletEnabled val="1"/>
        </dgm:presLayoutVars>
      </dgm:prSet>
      <dgm:spPr/>
    </dgm:pt>
    <dgm:pt modelId="{91E6B95A-60DE-47D7-B347-4BD8AD6D653E}" type="pres">
      <dgm:prSet presAssocID="{6AB4DB10-6949-4D9D-98A0-1E5BD89E9DFA}" presName="childNode" presStyleLbl="node1" presStyleIdx="0" presStyleCnt="3">
        <dgm:presLayoutVars>
          <dgm:bulletEnabled val="1"/>
        </dgm:presLayoutVars>
      </dgm:prSet>
      <dgm:spPr/>
    </dgm:pt>
    <dgm:pt modelId="{140A6880-A7FE-4D6A-AA45-153A8EE6F7ED}" type="pres">
      <dgm:prSet presAssocID="{473C5485-D3F2-4398-AFF9-AAB61266A733}" presName="hSp" presStyleCnt="0"/>
      <dgm:spPr/>
    </dgm:pt>
    <dgm:pt modelId="{6DC5D7F8-1ECE-4010-838C-A644DE332C42}" type="pres">
      <dgm:prSet presAssocID="{473C5485-D3F2-4398-AFF9-AAB61266A733}" presName="vProcSp" presStyleCnt="0"/>
      <dgm:spPr/>
    </dgm:pt>
    <dgm:pt modelId="{F3BA3CAB-92F8-4600-B4B8-86415441C687}" type="pres">
      <dgm:prSet presAssocID="{473C5485-D3F2-4398-AFF9-AAB61266A733}" presName="vSp1" presStyleCnt="0"/>
      <dgm:spPr/>
    </dgm:pt>
    <dgm:pt modelId="{E6C9D4E4-EEBE-47FF-80F9-11912A84563B}" type="pres">
      <dgm:prSet presAssocID="{473C5485-D3F2-4398-AFF9-AAB61266A733}" presName="simulatedConn" presStyleLbl="solidFgAcc1" presStyleIdx="0" presStyleCnt="2" custLinFactY="292938" custLinFactNeighborY="300000"/>
      <dgm:spPr/>
    </dgm:pt>
    <dgm:pt modelId="{2FE77C3B-6067-44EF-A6E2-D966548EFAF6}" type="pres">
      <dgm:prSet presAssocID="{473C5485-D3F2-4398-AFF9-AAB61266A733}" presName="vSp2" presStyleCnt="0"/>
      <dgm:spPr/>
    </dgm:pt>
    <dgm:pt modelId="{00D34B1F-7831-49FA-925F-8A926F3E23B2}" type="pres">
      <dgm:prSet presAssocID="{473C5485-D3F2-4398-AFF9-AAB61266A733}" presName="sibTrans" presStyleCnt="0"/>
      <dgm:spPr/>
    </dgm:pt>
    <dgm:pt modelId="{85C286B5-73E9-4B80-885D-500B1465D4B7}" type="pres">
      <dgm:prSet presAssocID="{FFB4607B-677C-4163-BA9A-C9DE2EE6C423}" presName="compositeNode" presStyleCnt="0">
        <dgm:presLayoutVars>
          <dgm:bulletEnabled val="1"/>
        </dgm:presLayoutVars>
      </dgm:prSet>
      <dgm:spPr/>
    </dgm:pt>
    <dgm:pt modelId="{7BF26D39-EB29-4E27-8E86-723FCE39ACD3}" type="pres">
      <dgm:prSet presAssocID="{FFB4607B-677C-4163-BA9A-C9DE2EE6C423}" presName="bgRect" presStyleLbl="node1" presStyleIdx="1" presStyleCnt="3" custScaleY="162615"/>
      <dgm:spPr/>
    </dgm:pt>
    <dgm:pt modelId="{ABED4EFC-3B95-44F3-B2C4-4836C0A7354A}" type="pres">
      <dgm:prSet presAssocID="{FFB4607B-677C-4163-BA9A-C9DE2EE6C423}" presName="parentNode" presStyleLbl="node1" presStyleIdx="1" presStyleCnt="3">
        <dgm:presLayoutVars>
          <dgm:chMax val="0"/>
          <dgm:bulletEnabled val="1"/>
        </dgm:presLayoutVars>
      </dgm:prSet>
      <dgm:spPr/>
    </dgm:pt>
    <dgm:pt modelId="{F81A42DB-FA70-45B8-BB11-57107FF8B6EA}" type="pres">
      <dgm:prSet presAssocID="{FFB4607B-677C-4163-BA9A-C9DE2EE6C423}" presName="childNode" presStyleLbl="node1" presStyleIdx="1" presStyleCnt="3">
        <dgm:presLayoutVars>
          <dgm:bulletEnabled val="1"/>
        </dgm:presLayoutVars>
      </dgm:prSet>
      <dgm:spPr/>
    </dgm:pt>
    <dgm:pt modelId="{66A72525-B8BC-4845-A725-8586805FB159}" type="pres">
      <dgm:prSet presAssocID="{F26AF6C3-D177-46EC-A205-0DC589946B9B}" presName="hSp" presStyleCnt="0"/>
      <dgm:spPr/>
    </dgm:pt>
    <dgm:pt modelId="{0622161F-3413-4EA8-B9E8-189D2B7D53E7}" type="pres">
      <dgm:prSet presAssocID="{F26AF6C3-D177-46EC-A205-0DC589946B9B}" presName="vProcSp" presStyleCnt="0"/>
      <dgm:spPr/>
    </dgm:pt>
    <dgm:pt modelId="{55D1D53A-4BB1-4862-8DD0-DC94AC684AD0}" type="pres">
      <dgm:prSet presAssocID="{F26AF6C3-D177-46EC-A205-0DC589946B9B}" presName="vSp1" presStyleCnt="0"/>
      <dgm:spPr/>
    </dgm:pt>
    <dgm:pt modelId="{59B35DF3-1E7D-437C-AC9A-7A2449D180B5}" type="pres">
      <dgm:prSet presAssocID="{F26AF6C3-D177-46EC-A205-0DC589946B9B}" presName="simulatedConn" presStyleLbl="solidFgAcc1" presStyleIdx="1" presStyleCnt="2" custLinFactY="292938" custLinFactNeighborY="300000"/>
      <dgm:spPr/>
    </dgm:pt>
    <dgm:pt modelId="{B14ABAE4-593E-45E1-B71E-931D1436FFE8}" type="pres">
      <dgm:prSet presAssocID="{F26AF6C3-D177-46EC-A205-0DC589946B9B}" presName="vSp2" presStyleCnt="0"/>
      <dgm:spPr/>
    </dgm:pt>
    <dgm:pt modelId="{C63F5751-816B-456A-894D-35DC85F2540F}" type="pres">
      <dgm:prSet presAssocID="{F26AF6C3-D177-46EC-A205-0DC589946B9B}" presName="sibTrans" presStyleCnt="0"/>
      <dgm:spPr/>
    </dgm:pt>
    <dgm:pt modelId="{62566AD3-3389-4052-BCB6-0A0054A94599}" type="pres">
      <dgm:prSet presAssocID="{2DA9FD89-5D6A-4D3C-A862-0C79FBA2111C}" presName="compositeNode" presStyleCnt="0">
        <dgm:presLayoutVars>
          <dgm:bulletEnabled val="1"/>
        </dgm:presLayoutVars>
      </dgm:prSet>
      <dgm:spPr/>
    </dgm:pt>
    <dgm:pt modelId="{1C8C5274-267E-47EB-B5D2-6D926C2D1739}" type="pres">
      <dgm:prSet presAssocID="{2DA9FD89-5D6A-4D3C-A862-0C79FBA2111C}" presName="bgRect" presStyleLbl="node1" presStyleIdx="2" presStyleCnt="3" custScaleY="162615"/>
      <dgm:spPr/>
    </dgm:pt>
    <dgm:pt modelId="{8A38C3A6-AB68-4972-8DE8-DF07B117D04A}" type="pres">
      <dgm:prSet presAssocID="{2DA9FD89-5D6A-4D3C-A862-0C79FBA2111C}" presName="parentNode" presStyleLbl="node1" presStyleIdx="2" presStyleCnt="3">
        <dgm:presLayoutVars>
          <dgm:chMax val="0"/>
          <dgm:bulletEnabled val="1"/>
        </dgm:presLayoutVars>
      </dgm:prSet>
      <dgm:spPr/>
    </dgm:pt>
    <dgm:pt modelId="{BE4DE916-1D26-4297-BDB0-86F6AC8E9BD8}" type="pres">
      <dgm:prSet presAssocID="{2DA9FD89-5D6A-4D3C-A862-0C79FBA2111C}" presName="childNode" presStyleLbl="node1" presStyleIdx="2" presStyleCnt="3">
        <dgm:presLayoutVars>
          <dgm:bulletEnabled val="1"/>
        </dgm:presLayoutVars>
      </dgm:prSet>
      <dgm:spPr/>
    </dgm:pt>
  </dgm:ptLst>
  <dgm:cxnLst>
    <dgm:cxn modelId="{8471B105-232E-4060-A672-F9CA49DC66B1}" srcId="{FFB4607B-677C-4163-BA9A-C9DE2EE6C423}" destId="{72DFBF40-E62C-4383-A49B-4E605C3939EB}" srcOrd="0" destOrd="0" parTransId="{18C19101-06BB-4A20-9523-E9275276B92D}" sibTransId="{CC9FD2D5-0398-439B-AD09-B9238D5C3D68}"/>
    <dgm:cxn modelId="{5A8FCB05-A472-4996-9441-E8EF130FC470}" type="presOf" srcId="{6CC9EB2C-97DD-49A3-B12C-170F627B728B}" destId="{91E6B95A-60DE-47D7-B347-4BD8AD6D653E}" srcOrd="0" destOrd="4" presId="urn:microsoft.com/office/officeart/2005/8/layout/hProcess7"/>
    <dgm:cxn modelId="{5E376B0B-3CA2-4022-9AA7-D2C6E322544F}" type="presOf" srcId="{6AB4DB10-6949-4D9D-98A0-1E5BD89E9DFA}" destId="{421DEFAA-AC37-408D-9BE4-A37B164C11CE}" srcOrd="0" destOrd="0" presId="urn:microsoft.com/office/officeart/2005/8/layout/hProcess7"/>
    <dgm:cxn modelId="{33E8CF10-03B3-4926-BAB8-CF55C1715B1D}" type="presOf" srcId="{4F9EB156-DED6-4A5E-8631-CAFB5B65D092}" destId="{BE4DE916-1D26-4297-BDB0-86F6AC8E9BD8}" srcOrd="0" destOrd="2" presId="urn:microsoft.com/office/officeart/2005/8/layout/hProcess7"/>
    <dgm:cxn modelId="{4074FE12-1529-47EF-B399-1608A851DE1A}" srcId="{2DA9FD89-5D6A-4D3C-A862-0C79FBA2111C}" destId="{4F9EB156-DED6-4A5E-8631-CAFB5B65D092}" srcOrd="2" destOrd="0" parTransId="{4BBDA80E-E945-4F30-92EA-C065E4B34663}" sibTransId="{2461904A-09A1-46FA-908B-8E20A0BE3358}"/>
    <dgm:cxn modelId="{BB777D17-269B-4DE6-B8DE-81FB32A58123}" srcId="{6AB4DB10-6949-4D9D-98A0-1E5BD89E9DFA}" destId="{AC752AB5-6C6C-4ADF-8CFA-933D57D86470}" srcOrd="3" destOrd="0" parTransId="{CAE127D1-286E-4977-994B-08873FCEED7F}" sibTransId="{DDC92766-7FFC-4A88-959B-068BB86CF931}"/>
    <dgm:cxn modelId="{22738F22-C5E9-42A2-96C5-421213420A3C}" type="presOf" srcId="{5EBB751D-96DC-45DE-99B3-6A86CD3554E3}" destId="{91E6B95A-60DE-47D7-B347-4BD8AD6D653E}" srcOrd="0" destOrd="1" presId="urn:microsoft.com/office/officeart/2005/8/layout/hProcess7"/>
    <dgm:cxn modelId="{17B70D29-D2D3-4EF0-804B-FFB1967390AB}" srcId="{6AB4DB10-6949-4D9D-98A0-1E5BD89E9DFA}" destId="{7D407B60-9ADA-4954-AC98-C034F08BF920}" srcOrd="0" destOrd="0" parTransId="{0E50443D-A10A-4C6C-843F-003714BE7345}" sibTransId="{3A73F68E-3ECB-40B9-A27F-71512D8439C5}"/>
    <dgm:cxn modelId="{1A559832-C874-46D4-A537-BA58E34F1E1C}" type="presOf" srcId="{78F4BD30-4F53-40B4-8D25-E55B719A0412}" destId="{BE4DE916-1D26-4297-BDB0-86F6AC8E9BD8}" srcOrd="0" destOrd="1" presId="urn:microsoft.com/office/officeart/2005/8/layout/hProcess7"/>
    <dgm:cxn modelId="{0A48723B-3074-4EB2-B443-21B0764ACB4E}" srcId="{6AB4DB10-6949-4D9D-98A0-1E5BD89E9DFA}" destId="{6CC9EB2C-97DD-49A3-B12C-170F627B728B}" srcOrd="4" destOrd="0" parTransId="{08ECF5E6-FF1B-423C-B43A-D83B42A2F0DD}" sibTransId="{26CD1DB6-6705-41DB-8350-CE2E0615F60C}"/>
    <dgm:cxn modelId="{C63DD15D-EE08-4B4E-AB1A-6035BFA58154}" type="presOf" srcId="{FFB4607B-677C-4163-BA9A-C9DE2EE6C423}" destId="{7BF26D39-EB29-4E27-8E86-723FCE39ACD3}" srcOrd="0" destOrd="0" presId="urn:microsoft.com/office/officeart/2005/8/layout/hProcess7"/>
    <dgm:cxn modelId="{0829D543-7193-476D-BE84-CB13A7DC8FA8}" type="presOf" srcId="{7D407B60-9ADA-4954-AC98-C034F08BF920}" destId="{91E6B95A-60DE-47D7-B347-4BD8AD6D653E}" srcOrd="0" destOrd="0" presId="urn:microsoft.com/office/officeart/2005/8/layout/hProcess7"/>
    <dgm:cxn modelId="{457B8869-39F9-42EC-939F-5C67AE8CFBF6}" srcId="{FFB4607B-677C-4163-BA9A-C9DE2EE6C423}" destId="{3AE639C4-6FD5-471B-BCFB-A404AD287925}" srcOrd="1" destOrd="0" parTransId="{EB8EC5E4-E139-41E6-9911-A012970D5DC0}" sibTransId="{DEF489C3-5D50-4F05-AC6A-31491DFB0020}"/>
    <dgm:cxn modelId="{F9FD3756-9B12-4B2D-8B4F-96B3338DDB22}" type="presOf" srcId="{6AB4DB10-6949-4D9D-98A0-1E5BD89E9DFA}" destId="{944EE070-D7C5-4159-BC15-80E0C9EDC09B}" srcOrd="1" destOrd="0" presId="urn:microsoft.com/office/officeart/2005/8/layout/hProcess7"/>
    <dgm:cxn modelId="{639CFD58-ABB4-4E53-A7D7-8501F001B6AE}" srcId="{FFB4607B-677C-4163-BA9A-C9DE2EE6C423}" destId="{E4094B75-1204-4DE2-B9F7-FC792A0E2CA9}" srcOrd="2" destOrd="0" parTransId="{A876F187-1FD0-4AC1-9339-93F0472AFC64}" sibTransId="{C1691D67-84CD-42EB-BD83-A56C10B24790}"/>
    <dgm:cxn modelId="{9A2A9C7D-FBC2-4987-8C27-8498501700F7}" type="presOf" srcId="{2DA9FD89-5D6A-4D3C-A862-0C79FBA2111C}" destId="{8A38C3A6-AB68-4972-8DE8-DF07B117D04A}" srcOrd="1" destOrd="0" presId="urn:microsoft.com/office/officeart/2005/8/layout/hProcess7"/>
    <dgm:cxn modelId="{2735EA84-31BA-4D0C-8EB4-981430D57DEE}" type="presOf" srcId="{FFB4607B-677C-4163-BA9A-C9DE2EE6C423}" destId="{ABED4EFC-3B95-44F3-B2C4-4836C0A7354A}" srcOrd="1" destOrd="0" presId="urn:microsoft.com/office/officeart/2005/8/layout/hProcess7"/>
    <dgm:cxn modelId="{55D45E89-141C-4DF0-977B-EE609F78E346}" type="presOf" srcId="{F623E8FB-6E1E-403A-8BE4-0F1D933F817A}" destId="{91E6B95A-60DE-47D7-B347-4BD8AD6D653E}" srcOrd="0" destOrd="5" presId="urn:microsoft.com/office/officeart/2005/8/layout/hProcess7"/>
    <dgm:cxn modelId="{B58E0B8A-0EDA-4AD5-B9FE-4CFB085F2707}" type="presOf" srcId="{0C3E8C85-6549-439B-BABC-B8145855431B}" destId="{BE4DE916-1D26-4297-BDB0-86F6AC8E9BD8}" srcOrd="0" destOrd="0" presId="urn:microsoft.com/office/officeart/2005/8/layout/hProcess7"/>
    <dgm:cxn modelId="{93762A8C-C36B-4C2D-BA20-D33C574ECC7E}" srcId="{6AB4DB10-6949-4D9D-98A0-1E5BD89E9DFA}" destId="{AD2C0042-52D2-4BF5-B5D5-1874ABBF4FE8}" srcOrd="2" destOrd="0" parTransId="{FA5E7F90-5E06-4CA4-A32F-B12B2279E9AC}" sibTransId="{223B596B-DC75-43F9-8CAF-4AC51852D0C0}"/>
    <dgm:cxn modelId="{DC5A3596-64B1-42D5-AECB-06DC8305D8AB}" srcId="{6AB4DB10-6949-4D9D-98A0-1E5BD89E9DFA}" destId="{F623E8FB-6E1E-403A-8BE4-0F1D933F817A}" srcOrd="5" destOrd="0" parTransId="{0B5BB264-E633-4DB0-A9F8-A1E22A7700BF}" sibTransId="{D7A2C2B1-D400-44EB-AA77-35EE8F39240D}"/>
    <dgm:cxn modelId="{E97FA39F-C3AD-4B3B-812D-1827E3789A14}" type="presOf" srcId="{AC752AB5-6C6C-4ADF-8CFA-933D57D86470}" destId="{91E6B95A-60DE-47D7-B347-4BD8AD6D653E}" srcOrd="0" destOrd="3" presId="urn:microsoft.com/office/officeart/2005/8/layout/hProcess7"/>
    <dgm:cxn modelId="{9D7B70B3-30A3-4D69-BE1F-3062A79B5FC8}" type="presOf" srcId="{72DFBF40-E62C-4383-A49B-4E605C3939EB}" destId="{F81A42DB-FA70-45B8-BB11-57107FF8B6EA}" srcOrd="0" destOrd="0" presId="urn:microsoft.com/office/officeart/2005/8/layout/hProcess7"/>
    <dgm:cxn modelId="{F6BAA9B8-216A-4467-894F-ED6D68A9BD32}" srcId="{A64FADA0-8EC3-4EA5-8D47-376863A5CC05}" destId="{6AB4DB10-6949-4D9D-98A0-1E5BD89E9DFA}" srcOrd="0" destOrd="0" parTransId="{93B42420-8BEB-4015-8E53-453D0D585FC4}" sibTransId="{473C5485-D3F2-4398-AFF9-AAB61266A733}"/>
    <dgm:cxn modelId="{0E9EBEC0-BC34-4249-B4FE-5613A604BD4F}" type="presOf" srcId="{E4094B75-1204-4DE2-B9F7-FC792A0E2CA9}" destId="{F81A42DB-FA70-45B8-BB11-57107FF8B6EA}" srcOrd="0" destOrd="2" presId="urn:microsoft.com/office/officeart/2005/8/layout/hProcess7"/>
    <dgm:cxn modelId="{8E727BD6-ECAC-40CB-82F3-D160A924EE25}" type="presOf" srcId="{AD2C0042-52D2-4BF5-B5D5-1874ABBF4FE8}" destId="{91E6B95A-60DE-47D7-B347-4BD8AD6D653E}" srcOrd="0" destOrd="2" presId="urn:microsoft.com/office/officeart/2005/8/layout/hProcess7"/>
    <dgm:cxn modelId="{C37C00DB-BFDE-4486-BB06-B08BC09D5AC5}" srcId="{2DA9FD89-5D6A-4D3C-A862-0C79FBA2111C}" destId="{0C3E8C85-6549-439B-BABC-B8145855431B}" srcOrd="0" destOrd="0" parTransId="{DFD5E6F0-A47A-4D50-88F6-8F5B56B286DB}" sibTransId="{8EFC9F32-CAF2-43D5-ABFE-5709B5FEEE33}"/>
    <dgm:cxn modelId="{2DE0E1DF-4537-41F8-8E54-2891F9BE404A}" srcId="{6AB4DB10-6949-4D9D-98A0-1E5BD89E9DFA}" destId="{5EBB751D-96DC-45DE-99B3-6A86CD3554E3}" srcOrd="1" destOrd="0" parTransId="{A8D4DBEB-CEB5-4D19-9B55-5D87736B40BF}" sibTransId="{8C85EA9A-EA58-4609-9DA3-0406D1CDEFBF}"/>
    <dgm:cxn modelId="{B4D662E7-3EDD-4206-9538-4E7DAE1C4A10}" type="presOf" srcId="{3AE639C4-6FD5-471B-BCFB-A404AD287925}" destId="{F81A42DB-FA70-45B8-BB11-57107FF8B6EA}" srcOrd="0" destOrd="1" presId="urn:microsoft.com/office/officeart/2005/8/layout/hProcess7"/>
    <dgm:cxn modelId="{36A433ED-D647-4A2C-81F8-4F89DEEF9275}" type="presOf" srcId="{2DA9FD89-5D6A-4D3C-A862-0C79FBA2111C}" destId="{1C8C5274-267E-47EB-B5D2-6D926C2D1739}" srcOrd="0" destOrd="0" presId="urn:microsoft.com/office/officeart/2005/8/layout/hProcess7"/>
    <dgm:cxn modelId="{BF95CCF0-FE3A-4BFA-8B06-62B506786BB0}" type="presOf" srcId="{A64FADA0-8EC3-4EA5-8D47-376863A5CC05}" destId="{238468F0-A769-4545-96C5-EFDF527D3791}" srcOrd="0" destOrd="0" presId="urn:microsoft.com/office/officeart/2005/8/layout/hProcess7"/>
    <dgm:cxn modelId="{754124F1-005D-4EFB-8D33-4048F578514D}" srcId="{2DA9FD89-5D6A-4D3C-A862-0C79FBA2111C}" destId="{78F4BD30-4F53-40B4-8D25-E55B719A0412}" srcOrd="1" destOrd="0" parTransId="{16ED6E48-1E63-4517-B2E8-F44C806FAC18}" sibTransId="{832F99F1-3293-43F8-A98F-9E8113588708}"/>
    <dgm:cxn modelId="{D53FEEF4-62B5-44B0-B012-A4B6C7A5A57C}" srcId="{A64FADA0-8EC3-4EA5-8D47-376863A5CC05}" destId="{FFB4607B-677C-4163-BA9A-C9DE2EE6C423}" srcOrd="1" destOrd="0" parTransId="{8F02E577-7CED-44EF-85F9-8BBA065176B4}" sibTransId="{F26AF6C3-D177-46EC-A205-0DC589946B9B}"/>
    <dgm:cxn modelId="{EC5E34FC-FED4-4491-AC19-364A4B6630BF}" srcId="{A64FADA0-8EC3-4EA5-8D47-376863A5CC05}" destId="{2DA9FD89-5D6A-4D3C-A862-0C79FBA2111C}" srcOrd="2" destOrd="0" parTransId="{F5702B07-3303-49F0-8AFA-5BB037203733}" sibTransId="{7C7C3A13-97CD-49E2-AF48-3F3055DE265F}"/>
    <dgm:cxn modelId="{79A7E9ED-CC64-4039-80BD-9ECE97D761A4}" type="presParOf" srcId="{238468F0-A769-4545-96C5-EFDF527D3791}" destId="{21CEBE23-3E29-42C0-ACF6-AEBFC4853C14}" srcOrd="0" destOrd="0" presId="urn:microsoft.com/office/officeart/2005/8/layout/hProcess7"/>
    <dgm:cxn modelId="{2EA609CB-6891-4809-B52E-9241E1C9540F}" type="presParOf" srcId="{21CEBE23-3E29-42C0-ACF6-AEBFC4853C14}" destId="{421DEFAA-AC37-408D-9BE4-A37B164C11CE}" srcOrd="0" destOrd="0" presId="urn:microsoft.com/office/officeart/2005/8/layout/hProcess7"/>
    <dgm:cxn modelId="{87C68B4F-845F-459A-A09B-1B7CB7F8E2D5}" type="presParOf" srcId="{21CEBE23-3E29-42C0-ACF6-AEBFC4853C14}" destId="{944EE070-D7C5-4159-BC15-80E0C9EDC09B}" srcOrd="1" destOrd="0" presId="urn:microsoft.com/office/officeart/2005/8/layout/hProcess7"/>
    <dgm:cxn modelId="{354D35F1-842A-4614-83D9-31229A826948}" type="presParOf" srcId="{21CEBE23-3E29-42C0-ACF6-AEBFC4853C14}" destId="{91E6B95A-60DE-47D7-B347-4BD8AD6D653E}" srcOrd="2" destOrd="0" presId="urn:microsoft.com/office/officeart/2005/8/layout/hProcess7"/>
    <dgm:cxn modelId="{DCF15502-EC05-4742-9100-253E4BD656F0}" type="presParOf" srcId="{238468F0-A769-4545-96C5-EFDF527D3791}" destId="{140A6880-A7FE-4D6A-AA45-153A8EE6F7ED}" srcOrd="1" destOrd="0" presId="urn:microsoft.com/office/officeart/2005/8/layout/hProcess7"/>
    <dgm:cxn modelId="{99ABEEDA-5908-4BF8-9633-3D73D7911023}" type="presParOf" srcId="{238468F0-A769-4545-96C5-EFDF527D3791}" destId="{6DC5D7F8-1ECE-4010-838C-A644DE332C42}" srcOrd="2" destOrd="0" presId="urn:microsoft.com/office/officeart/2005/8/layout/hProcess7"/>
    <dgm:cxn modelId="{6EE968F3-851F-489F-BDDA-237E5A7DE6BC}" type="presParOf" srcId="{6DC5D7F8-1ECE-4010-838C-A644DE332C42}" destId="{F3BA3CAB-92F8-4600-B4B8-86415441C687}" srcOrd="0" destOrd="0" presId="urn:microsoft.com/office/officeart/2005/8/layout/hProcess7"/>
    <dgm:cxn modelId="{46EE38A8-98BD-4F3B-9B5C-11D38F55A556}" type="presParOf" srcId="{6DC5D7F8-1ECE-4010-838C-A644DE332C42}" destId="{E6C9D4E4-EEBE-47FF-80F9-11912A84563B}" srcOrd="1" destOrd="0" presId="urn:microsoft.com/office/officeart/2005/8/layout/hProcess7"/>
    <dgm:cxn modelId="{38EB7C5D-AE8B-4DC6-B732-95E50F47F60B}" type="presParOf" srcId="{6DC5D7F8-1ECE-4010-838C-A644DE332C42}" destId="{2FE77C3B-6067-44EF-A6E2-D966548EFAF6}" srcOrd="2" destOrd="0" presId="urn:microsoft.com/office/officeart/2005/8/layout/hProcess7"/>
    <dgm:cxn modelId="{F3DE8C43-A967-4F7A-BBE5-C8F6D76665E6}" type="presParOf" srcId="{238468F0-A769-4545-96C5-EFDF527D3791}" destId="{00D34B1F-7831-49FA-925F-8A926F3E23B2}" srcOrd="3" destOrd="0" presId="urn:microsoft.com/office/officeart/2005/8/layout/hProcess7"/>
    <dgm:cxn modelId="{BC3B5412-26BD-4572-AF9B-1E974BFBF556}" type="presParOf" srcId="{238468F0-A769-4545-96C5-EFDF527D3791}" destId="{85C286B5-73E9-4B80-885D-500B1465D4B7}" srcOrd="4" destOrd="0" presId="urn:microsoft.com/office/officeart/2005/8/layout/hProcess7"/>
    <dgm:cxn modelId="{12E04B9D-703D-4CF9-9EE2-25FF4F9F47A2}" type="presParOf" srcId="{85C286B5-73E9-4B80-885D-500B1465D4B7}" destId="{7BF26D39-EB29-4E27-8E86-723FCE39ACD3}" srcOrd="0" destOrd="0" presId="urn:microsoft.com/office/officeart/2005/8/layout/hProcess7"/>
    <dgm:cxn modelId="{AF888BB2-3658-4458-BB96-0754A4C0B3F6}" type="presParOf" srcId="{85C286B5-73E9-4B80-885D-500B1465D4B7}" destId="{ABED4EFC-3B95-44F3-B2C4-4836C0A7354A}" srcOrd="1" destOrd="0" presId="urn:microsoft.com/office/officeart/2005/8/layout/hProcess7"/>
    <dgm:cxn modelId="{F42D1968-2A37-41D2-AB4E-80777961CC7E}" type="presParOf" srcId="{85C286B5-73E9-4B80-885D-500B1465D4B7}" destId="{F81A42DB-FA70-45B8-BB11-57107FF8B6EA}" srcOrd="2" destOrd="0" presId="urn:microsoft.com/office/officeart/2005/8/layout/hProcess7"/>
    <dgm:cxn modelId="{F092C2E8-C9FF-4DF3-850E-7CB615A164AF}" type="presParOf" srcId="{238468F0-A769-4545-96C5-EFDF527D3791}" destId="{66A72525-B8BC-4845-A725-8586805FB159}" srcOrd="5" destOrd="0" presId="urn:microsoft.com/office/officeart/2005/8/layout/hProcess7"/>
    <dgm:cxn modelId="{632056AC-AC25-4046-86C1-398C4BFAA9B9}" type="presParOf" srcId="{238468F0-A769-4545-96C5-EFDF527D3791}" destId="{0622161F-3413-4EA8-B9E8-189D2B7D53E7}" srcOrd="6" destOrd="0" presId="urn:microsoft.com/office/officeart/2005/8/layout/hProcess7"/>
    <dgm:cxn modelId="{82284B68-9715-4521-9280-6D1D636B1EFB}" type="presParOf" srcId="{0622161F-3413-4EA8-B9E8-189D2B7D53E7}" destId="{55D1D53A-4BB1-4862-8DD0-DC94AC684AD0}" srcOrd="0" destOrd="0" presId="urn:microsoft.com/office/officeart/2005/8/layout/hProcess7"/>
    <dgm:cxn modelId="{6DF71748-BBD6-4327-A9BF-183E4B2A52CC}" type="presParOf" srcId="{0622161F-3413-4EA8-B9E8-189D2B7D53E7}" destId="{59B35DF3-1E7D-437C-AC9A-7A2449D180B5}" srcOrd="1" destOrd="0" presId="urn:microsoft.com/office/officeart/2005/8/layout/hProcess7"/>
    <dgm:cxn modelId="{D8D5E6BD-6954-40CE-81EA-03D76D85F7F2}" type="presParOf" srcId="{0622161F-3413-4EA8-B9E8-189D2B7D53E7}" destId="{B14ABAE4-593E-45E1-B71E-931D1436FFE8}" srcOrd="2" destOrd="0" presId="urn:microsoft.com/office/officeart/2005/8/layout/hProcess7"/>
    <dgm:cxn modelId="{D9FBCCE2-EA6C-4C31-A155-BD4E8C8F658C}" type="presParOf" srcId="{238468F0-A769-4545-96C5-EFDF527D3791}" destId="{C63F5751-816B-456A-894D-35DC85F2540F}" srcOrd="7" destOrd="0" presId="urn:microsoft.com/office/officeart/2005/8/layout/hProcess7"/>
    <dgm:cxn modelId="{B27CBB30-9BE7-459D-8C50-FB501B2DA34D}" type="presParOf" srcId="{238468F0-A769-4545-96C5-EFDF527D3791}" destId="{62566AD3-3389-4052-BCB6-0A0054A94599}" srcOrd="8" destOrd="0" presId="urn:microsoft.com/office/officeart/2005/8/layout/hProcess7"/>
    <dgm:cxn modelId="{B6274788-885B-409F-B517-6AE30D65C8AC}" type="presParOf" srcId="{62566AD3-3389-4052-BCB6-0A0054A94599}" destId="{1C8C5274-267E-47EB-B5D2-6D926C2D1739}" srcOrd="0" destOrd="0" presId="urn:microsoft.com/office/officeart/2005/8/layout/hProcess7"/>
    <dgm:cxn modelId="{06EC6E4A-2DDE-4631-ACEB-139DBC159D75}" type="presParOf" srcId="{62566AD3-3389-4052-BCB6-0A0054A94599}" destId="{8A38C3A6-AB68-4972-8DE8-DF07B117D04A}" srcOrd="1" destOrd="0" presId="urn:microsoft.com/office/officeart/2005/8/layout/hProcess7"/>
    <dgm:cxn modelId="{343D74FA-94D6-433F-80FC-F8F49D67DC43}" type="presParOf" srcId="{62566AD3-3389-4052-BCB6-0A0054A94599}" destId="{BE4DE916-1D26-4297-BDB0-86F6AC8E9BD8}" srcOrd="2" destOrd="0" presId="urn:microsoft.com/office/officeart/2005/8/layout/hProcess7"/>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926A94-5F29-40C9-B935-747D49443519}" type="doc">
      <dgm:prSet loTypeId="urn:microsoft.com/office/officeart/2005/8/layout/radial6" loCatId="relationship" qsTypeId="urn:microsoft.com/office/officeart/2005/8/quickstyle/simple1" qsCatId="simple" csTypeId="urn:microsoft.com/office/officeart/2005/8/colors/colorful2" csCatId="colorful" phldr="1"/>
      <dgm:spPr/>
      <dgm:t>
        <a:bodyPr/>
        <a:lstStyle/>
        <a:p>
          <a:endParaRPr lang="es-MX"/>
        </a:p>
      </dgm:t>
    </dgm:pt>
    <dgm:pt modelId="{949A99ED-A6C9-4E9B-B6C1-379E2EDA7626}">
      <dgm:prSet phldrT="[Texto]"/>
      <dgm:spPr>
        <a:effectLst>
          <a:outerShdw blurRad="50800" dist="38100" dir="2700000" algn="tl" rotWithShape="0">
            <a:prstClr val="black">
              <a:alpha val="40000"/>
            </a:prstClr>
          </a:outerShdw>
        </a:effectLst>
      </dgm:spPr>
      <dgm:t>
        <a:bodyPr/>
        <a:lstStyle/>
        <a:p>
          <a:r>
            <a:rPr lang="es-MX" b="1" i="0" dirty="0">
              <a:latin typeface="Agency FB" panose="020B0503020202020204" pitchFamily="34" charset="0"/>
            </a:rPr>
            <a:t>¿Cómo elaborar un programa de riego?</a:t>
          </a:r>
          <a:endParaRPr lang="es-MX" dirty="0">
            <a:latin typeface="Agency FB" panose="020B0503020202020204" pitchFamily="34" charset="0"/>
          </a:endParaRPr>
        </a:p>
      </dgm:t>
    </dgm:pt>
    <dgm:pt modelId="{D9A75D4C-2E98-4F43-B5B4-427304DBECCC}" type="parTrans" cxnId="{90C058DE-5DF2-4139-A65E-EC58E39B47AD}">
      <dgm:prSet/>
      <dgm:spPr/>
      <dgm:t>
        <a:bodyPr/>
        <a:lstStyle/>
        <a:p>
          <a:endParaRPr lang="es-MX">
            <a:latin typeface="Agency FB" panose="020B0503020202020204" pitchFamily="34" charset="0"/>
          </a:endParaRPr>
        </a:p>
      </dgm:t>
    </dgm:pt>
    <dgm:pt modelId="{278E13FF-7358-476C-B3F9-0DA480F218AB}" type="sibTrans" cxnId="{90C058DE-5DF2-4139-A65E-EC58E39B47AD}">
      <dgm:prSet/>
      <dgm:spPr/>
      <dgm:t>
        <a:bodyPr/>
        <a:lstStyle/>
        <a:p>
          <a:endParaRPr lang="es-MX">
            <a:latin typeface="Agency FB" panose="020B0503020202020204" pitchFamily="34" charset="0"/>
          </a:endParaRPr>
        </a:p>
      </dgm:t>
    </dgm:pt>
    <dgm:pt modelId="{C8D9E7A5-CD23-4854-B336-012EA5E78E7E}">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Lámina de agua</a:t>
          </a:r>
        </a:p>
      </dgm:t>
    </dgm:pt>
    <dgm:pt modelId="{A65EA8D2-B8C0-417B-8B80-84AFF9C1DE50}" type="parTrans" cxnId="{5EE84F9E-ACAA-4F4C-8A65-47F47DEA9B3D}">
      <dgm:prSet/>
      <dgm:spPr/>
      <dgm:t>
        <a:bodyPr/>
        <a:lstStyle/>
        <a:p>
          <a:endParaRPr lang="es-MX">
            <a:latin typeface="Agency FB" panose="020B0503020202020204" pitchFamily="34" charset="0"/>
          </a:endParaRPr>
        </a:p>
      </dgm:t>
    </dgm:pt>
    <dgm:pt modelId="{ED4CF4A3-5190-4591-A1AF-E4D727BD6B59}" type="sibTrans" cxnId="{5EE84F9E-ACAA-4F4C-8A65-47F47DEA9B3D}">
      <dgm:prSet/>
      <dgm:spPr/>
      <dgm:t>
        <a:bodyPr/>
        <a:lstStyle/>
        <a:p>
          <a:endParaRPr lang="es-MX">
            <a:latin typeface="Agency FB" panose="020B0503020202020204" pitchFamily="34" charset="0"/>
          </a:endParaRPr>
        </a:p>
      </dgm:t>
    </dgm:pt>
    <dgm:pt modelId="{D2A7F1E3-D22D-468A-86D6-0A2E93F23E20}">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Tiempo de riego</a:t>
          </a:r>
        </a:p>
      </dgm:t>
    </dgm:pt>
    <dgm:pt modelId="{BF960418-81E8-4706-9A2B-C4FE0E46A47A}" type="parTrans" cxnId="{6381F720-33CC-481A-8DCC-E107879CDBE4}">
      <dgm:prSet/>
      <dgm:spPr/>
      <dgm:t>
        <a:bodyPr/>
        <a:lstStyle/>
        <a:p>
          <a:endParaRPr lang="es-MX">
            <a:latin typeface="Agency FB" panose="020B0503020202020204" pitchFamily="34" charset="0"/>
          </a:endParaRPr>
        </a:p>
      </dgm:t>
    </dgm:pt>
    <dgm:pt modelId="{DA2688F1-3369-4D51-9EE9-B87A0D05E1D7}" type="sibTrans" cxnId="{6381F720-33CC-481A-8DCC-E107879CDBE4}">
      <dgm:prSet/>
      <dgm:spPr/>
      <dgm:t>
        <a:bodyPr/>
        <a:lstStyle/>
        <a:p>
          <a:endParaRPr lang="es-MX">
            <a:latin typeface="Agency FB" panose="020B0503020202020204" pitchFamily="34" charset="0"/>
          </a:endParaRPr>
        </a:p>
      </dgm:t>
    </dgm:pt>
    <dgm:pt modelId="{47939BD0-5440-4ED2-9220-CA182BBF6ED4}">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Frecuencia de riego</a:t>
          </a:r>
        </a:p>
      </dgm:t>
    </dgm:pt>
    <dgm:pt modelId="{89C612EE-A5E5-43D8-8AC2-87E70BD53E88}" type="parTrans" cxnId="{2D344B80-DA1D-4D0E-B3AE-899A02CF8826}">
      <dgm:prSet/>
      <dgm:spPr/>
      <dgm:t>
        <a:bodyPr/>
        <a:lstStyle/>
        <a:p>
          <a:endParaRPr lang="es-MX">
            <a:latin typeface="Agency FB" panose="020B0503020202020204" pitchFamily="34" charset="0"/>
          </a:endParaRPr>
        </a:p>
      </dgm:t>
    </dgm:pt>
    <dgm:pt modelId="{46D9B3E1-4A1F-449F-B56A-187C271DB9FE}" type="sibTrans" cxnId="{2D344B80-DA1D-4D0E-B3AE-899A02CF8826}">
      <dgm:prSet/>
      <dgm:spPr/>
      <dgm:t>
        <a:bodyPr/>
        <a:lstStyle/>
        <a:p>
          <a:endParaRPr lang="es-MX">
            <a:latin typeface="Agency FB" panose="020B0503020202020204" pitchFamily="34" charset="0"/>
          </a:endParaRPr>
        </a:p>
      </dgm:t>
    </dgm:pt>
    <dgm:pt modelId="{35BD18CD-BAEF-4927-8EE0-D0A2A2B79864}" type="pres">
      <dgm:prSet presAssocID="{68926A94-5F29-40C9-B935-747D49443519}" presName="Name0" presStyleCnt="0">
        <dgm:presLayoutVars>
          <dgm:chMax val="1"/>
          <dgm:dir/>
          <dgm:animLvl val="ctr"/>
          <dgm:resizeHandles val="exact"/>
        </dgm:presLayoutVars>
      </dgm:prSet>
      <dgm:spPr/>
    </dgm:pt>
    <dgm:pt modelId="{FE1C84DD-15E4-4458-ACA5-56EE11BF0A1C}" type="pres">
      <dgm:prSet presAssocID="{949A99ED-A6C9-4E9B-B6C1-379E2EDA7626}" presName="centerShape" presStyleLbl="node0" presStyleIdx="0" presStyleCnt="1"/>
      <dgm:spPr/>
    </dgm:pt>
    <dgm:pt modelId="{00517EAF-3C5F-425C-A037-154DD2D9D50F}" type="pres">
      <dgm:prSet presAssocID="{C8D9E7A5-CD23-4854-B336-012EA5E78E7E}" presName="node" presStyleLbl="node1" presStyleIdx="0" presStyleCnt="3">
        <dgm:presLayoutVars>
          <dgm:bulletEnabled val="1"/>
        </dgm:presLayoutVars>
      </dgm:prSet>
      <dgm:spPr/>
    </dgm:pt>
    <dgm:pt modelId="{687A2147-748E-4067-A886-61EBC31E9058}" type="pres">
      <dgm:prSet presAssocID="{C8D9E7A5-CD23-4854-B336-012EA5E78E7E}" presName="dummy" presStyleCnt="0"/>
      <dgm:spPr/>
    </dgm:pt>
    <dgm:pt modelId="{0681B10B-C296-472E-88E7-161AE9E19933}" type="pres">
      <dgm:prSet presAssocID="{ED4CF4A3-5190-4591-A1AF-E4D727BD6B59}" presName="sibTrans" presStyleLbl="sibTrans2D1" presStyleIdx="0" presStyleCnt="3"/>
      <dgm:spPr/>
    </dgm:pt>
    <dgm:pt modelId="{D8CE7A16-3DC2-40CB-A543-1B1D8496F457}" type="pres">
      <dgm:prSet presAssocID="{D2A7F1E3-D22D-468A-86D6-0A2E93F23E20}" presName="node" presStyleLbl="node1" presStyleIdx="1" presStyleCnt="3">
        <dgm:presLayoutVars>
          <dgm:bulletEnabled val="1"/>
        </dgm:presLayoutVars>
      </dgm:prSet>
      <dgm:spPr/>
    </dgm:pt>
    <dgm:pt modelId="{4B4A29D0-6F53-4243-8EBA-2B6E82E721F5}" type="pres">
      <dgm:prSet presAssocID="{D2A7F1E3-D22D-468A-86D6-0A2E93F23E20}" presName="dummy" presStyleCnt="0"/>
      <dgm:spPr/>
    </dgm:pt>
    <dgm:pt modelId="{C87B7EBD-801A-43D2-BD66-E1D538AC975E}" type="pres">
      <dgm:prSet presAssocID="{DA2688F1-3369-4D51-9EE9-B87A0D05E1D7}" presName="sibTrans" presStyleLbl="sibTrans2D1" presStyleIdx="1" presStyleCnt="3"/>
      <dgm:spPr/>
    </dgm:pt>
    <dgm:pt modelId="{A7061B72-C368-4EB7-A370-43CC541BD81A}" type="pres">
      <dgm:prSet presAssocID="{47939BD0-5440-4ED2-9220-CA182BBF6ED4}" presName="node" presStyleLbl="node1" presStyleIdx="2" presStyleCnt="3">
        <dgm:presLayoutVars>
          <dgm:bulletEnabled val="1"/>
        </dgm:presLayoutVars>
      </dgm:prSet>
      <dgm:spPr/>
    </dgm:pt>
    <dgm:pt modelId="{BFC4A814-8BCC-4C41-8418-3EDA2FDB0706}" type="pres">
      <dgm:prSet presAssocID="{47939BD0-5440-4ED2-9220-CA182BBF6ED4}" presName="dummy" presStyleCnt="0"/>
      <dgm:spPr/>
    </dgm:pt>
    <dgm:pt modelId="{52A2D7DA-5B0A-4583-9F9B-9981287C3ACE}" type="pres">
      <dgm:prSet presAssocID="{46D9B3E1-4A1F-449F-B56A-187C271DB9FE}" presName="sibTrans" presStyleLbl="sibTrans2D1" presStyleIdx="2" presStyleCnt="3"/>
      <dgm:spPr/>
    </dgm:pt>
  </dgm:ptLst>
  <dgm:cxnLst>
    <dgm:cxn modelId="{6381F720-33CC-481A-8DCC-E107879CDBE4}" srcId="{949A99ED-A6C9-4E9B-B6C1-379E2EDA7626}" destId="{D2A7F1E3-D22D-468A-86D6-0A2E93F23E20}" srcOrd="1" destOrd="0" parTransId="{BF960418-81E8-4706-9A2B-C4FE0E46A47A}" sibTransId="{DA2688F1-3369-4D51-9EE9-B87A0D05E1D7}"/>
    <dgm:cxn modelId="{6F840E75-AE5F-47B9-9A51-8B7D8126AE1F}" type="presOf" srcId="{DA2688F1-3369-4D51-9EE9-B87A0D05E1D7}" destId="{C87B7EBD-801A-43D2-BD66-E1D538AC975E}" srcOrd="0" destOrd="0" presId="urn:microsoft.com/office/officeart/2005/8/layout/radial6"/>
    <dgm:cxn modelId="{85FF7C78-F407-4742-91CE-58FDE34B96FF}" type="presOf" srcId="{C8D9E7A5-CD23-4854-B336-012EA5E78E7E}" destId="{00517EAF-3C5F-425C-A037-154DD2D9D50F}" srcOrd="0" destOrd="0" presId="urn:microsoft.com/office/officeart/2005/8/layout/radial6"/>
    <dgm:cxn modelId="{783B367E-859E-4ABD-A6F0-597EECFAF13B}" type="presOf" srcId="{949A99ED-A6C9-4E9B-B6C1-379E2EDA7626}" destId="{FE1C84DD-15E4-4458-ACA5-56EE11BF0A1C}" srcOrd="0" destOrd="0" presId="urn:microsoft.com/office/officeart/2005/8/layout/radial6"/>
    <dgm:cxn modelId="{2D344B80-DA1D-4D0E-B3AE-899A02CF8826}" srcId="{949A99ED-A6C9-4E9B-B6C1-379E2EDA7626}" destId="{47939BD0-5440-4ED2-9220-CA182BBF6ED4}" srcOrd="2" destOrd="0" parTransId="{89C612EE-A5E5-43D8-8AC2-87E70BD53E88}" sibTransId="{46D9B3E1-4A1F-449F-B56A-187C271DB9FE}"/>
    <dgm:cxn modelId="{CC178187-D395-4615-A5B6-E31E7BC5FA23}" type="presOf" srcId="{46D9B3E1-4A1F-449F-B56A-187C271DB9FE}" destId="{52A2D7DA-5B0A-4583-9F9B-9981287C3ACE}" srcOrd="0" destOrd="0" presId="urn:microsoft.com/office/officeart/2005/8/layout/radial6"/>
    <dgm:cxn modelId="{B2A81197-FB96-4205-A683-1AA9227A65F6}" type="presOf" srcId="{D2A7F1E3-D22D-468A-86D6-0A2E93F23E20}" destId="{D8CE7A16-3DC2-40CB-A543-1B1D8496F457}" srcOrd="0" destOrd="0" presId="urn:microsoft.com/office/officeart/2005/8/layout/radial6"/>
    <dgm:cxn modelId="{5EE84F9E-ACAA-4F4C-8A65-47F47DEA9B3D}" srcId="{949A99ED-A6C9-4E9B-B6C1-379E2EDA7626}" destId="{C8D9E7A5-CD23-4854-B336-012EA5E78E7E}" srcOrd="0" destOrd="0" parTransId="{A65EA8D2-B8C0-417B-8B80-84AFF9C1DE50}" sibTransId="{ED4CF4A3-5190-4591-A1AF-E4D727BD6B59}"/>
    <dgm:cxn modelId="{AFABEEB7-4310-41C8-AF2A-11B203F2C8B2}" type="presOf" srcId="{47939BD0-5440-4ED2-9220-CA182BBF6ED4}" destId="{A7061B72-C368-4EB7-A370-43CC541BD81A}" srcOrd="0" destOrd="0" presId="urn:microsoft.com/office/officeart/2005/8/layout/radial6"/>
    <dgm:cxn modelId="{FB4277C3-A069-461D-ACC8-43349F727E20}" type="presOf" srcId="{ED4CF4A3-5190-4591-A1AF-E4D727BD6B59}" destId="{0681B10B-C296-472E-88E7-161AE9E19933}" srcOrd="0" destOrd="0" presId="urn:microsoft.com/office/officeart/2005/8/layout/radial6"/>
    <dgm:cxn modelId="{90C058DE-5DF2-4139-A65E-EC58E39B47AD}" srcId="{68926A94-5F29-40C9-B935-747D49443519}" destId="{949A99ED-A6C9-4E9B-B6C1-379E2EDA7626}" srcOrd="0" destOrd="0" parTransId="{D9A75D4C-2E98-4F43-B5B4-427304DBECCC}" sibTransId="{278E13FF-7358-476C-B3F9-0DA480F218AB}"/>
    <dgm:cxn modelId="{6B2D14FA-3F8B-4D48-ABDB-9C1A5E1FE575}" type="presOf" srcId="{68926A94-5F29-40C9-B935-747D49443519}" destId="{35BD18CD-BAEF-4927-8EE0-D0A2A2B79864}" srcOrd="0" destOrd="0" presId="urn:microsoft.com/office/officeart/2005/8/layout/radial6"/>
    <dgm:cxn modelId="{E75FB614-E8A1-40DC-B9B0-C61446A320F3}" type="presParOf" srcId="{35BD18CD-BAEF-4927-8EE0-D0A2A2B79864}" destId="{FE1C84DD-15E4-4458-ACA5-56EE11BF0A1C}" srcOrd="0" destOrd="0" presId="urn:microsoft.com/office/officeart/2005/8/layout/radial6"/>
    <dgm:cxn modelId="{49BFD147-F5C7-4DC8-B8CF-DED813BD271D}" type="presParOf" srcId="{35BD18CD-BAEF-4927-8EE0-D0A2A2B79864}" destId="{00517EAF-3C5F-425C-A037-154DD2D9D50F}" srcOrd="1" destOrd="0" presId="urn:microsoft.com/office/officeart/2005/8/layout/radial6"/>
    <dgm:cxn modelId="{6DC3E3B2-4EA1-4F43-8E05-5AF4058B137C}" type="presParOf" srcId="{35BD18CD-BAEF-4927-8EE0-D0A2A2B79864}" destId="{687A2147-748E-4067-A886-61EBC31E9058}" srcOrd="2" destOrd="0" presId="urn:microsoft.com/office/officeart/2005/8/layout/radial6"/>
    <dgm:cxn modelId="{35A4D614-FE2B-48CC-AD56-3BBD1A32378B}" type="presParOf" srcId="{35BD18CD-BAEF-4927-8EE0-D0A2A2B79864}" destId="{0681B10B-C296-472E-88E7-161AE9E19933}" srcOrd="3" destOrd="0" presId="urn:microsoft.com/office/officeart/2005/8/layout/radial6"/>
    <dgm:cxn modelId="{E405E545-7FCD-41E9-89A9-02DCD8D07EC8}" type="presParOf" srcId="{35BD18CD-BAEF-4927-8EE0-D0A2A2B79864}" destId="{D8CE7A16-3DC2-40CB-A543-1B1D8496F457}" srcOrd="4" destOrd="0" presId="urn:microsoft.com/office/officeart/2005/8/layout/radial6"/>
    <dgm:cxn modelId="{D50A6DE2-84D7-44AD-8B24-8696190C4DDC}" type="presParOf" srcId="{35BD18CD-BAEF-4927-8EE0-D0A2A2B79864}" destId="{4B4A29D0-6F53-4243-8EBA-2B6E82E721F5}" srcOrd="5" destOrd="0" presId="urn:microsoft.com/office/officeart/2005/8/layout/radial6"/>
    <dgm:cxn modelId="{01ED5BF4-975F-479B-A1AD-5867700D1222}" type="presParOf" srcId="{35BD18CD-BAEF-4927-8EE0-D0A2A2B79864}" destId="{C87B7EBD-801A-43D2-BD66-E1D538AC975E}" srcOrd="6" destOrd="0" presId="urn:microsoft.com/office/officeart/2005/8/layout/radial6"/>
    <dgm:cxn modelId="{1DE8DF90-2364-4970-A3FD-CD4DF64ACBF6}" type="presParOf" srcId="{35BD18CD-BAEF-4927-8EE0-D0A2A2B79864}" destId="{A7061B72-C368-4EB7-A370-43CC541BD81A}" srcOrd="7" destOrd="0" presId="urn:microsoft.com/office/officeart/2005/8/layout/radial6"/>
    <dgm:cxn modelId="{EF306600-5A32-43D2-95C5-2E2CA01A31AB}" type="presParOf" srcId="{35BD18CD-BAEF-4927-8EE0-D0A2A2B79864}" destId="{BFC4A814-8BCC-4C41-8418-3EDA2FDB0706}" srcOrd="8" destOrd="0" presId="urn:microsoft.com/office/officeart/2005/8/layout/radial6"/>
    <dgm:cxn modelId="{D5ED6422-69A8-4A35-8110-F016988FBD5F}" type="presParOf" srcId="{35BD18CD-BAEF-4927-8EE0-D0A2A2B79864}" destId="{52A2D7DA-5B0A-4583-9F9B-9981287C3ACE}" srcOrd="9" destOrd="0" presId="urn:microsoft.com/office/officeart/2005/8/layout/radial6"/>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76B51-BE99-4F1A-8E99-2F6A67BF5126}">
      <dsp:nvSpPr>
        <dsp:cNvPr id="0" name=""/>
        <dsp:cNvSpPr/>
      </dsp:nvSpPr>
      <dsp:spPr>
        <a:xfrm>
          <a:off x="3482259" y="37881"/>
          <a:ext cx="1256456" cy="1256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Incremento en la demanda de alimentos</a:t>
          </a:r>
        </a:p>
      </dsp:txBody>
      <dsp:txXfrm>
        <a:off x="3482259" y="37881"/>
        <a:ext cx="1256456" cy="1256456"/>
      </dsp:txXfrm>
    </dsp:sp>
    <dsp:sp modelId="{BF9EE585-BFB9-4BB1-A84E-B7BA14CDC17F}">
      <dsp:nvSpPr>
        <dsp:cNvPr id="0" name=""/>
        <dsp:cNvSpPr/>
      </dsp:nvSpPr>
      <dsp:spPr>
        <a:xfrm>
          <a:off x="526763" y="1549"/>
          <a:ext cx="4710635" cy="4710635"/>
        </a:xfrm>
        <a:prstGeom prst="circularArrow">
          <a:avLst>
            <a:gd name="adj1" fmla="val 5201"/>
            <a:gd name="adj2" fmla="val 335988"/>
            <a:gd name="adj3" fmla="val 21292937"/>
            <a:gd name="adj4" fmla="val 19766506"/>
            <a:gd name="adj5" fmla="val 606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0C5E91-C488-48DB-BCE3-591344A91C59}">
      <dsp:nvSpPr>
        <dsp:cNvPr id="0" name=""/>
        <dsp:cNvSpPr/>
      </dsp:nvSpPr>
      <dsp:spPr>
        <a:xfrm>
          <a:off x="4241457" y="2374451"/>
          <a:ext cx="1256456" cy="1256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Agricultura intensiva y extensiva</a:t>
          </a:r>
        </a:p>
      </dsp:txBody>
      <dsp:txXfrm>
        <a:off x="4241457" y="2374451"/>
        <a:ext cx="1256456" cy="1256456"/>
      </dsp:txXfrm>
    </dsp:sp>
    <dsp:sp modelId="{6CA0BCDC-F47C-4BCB-BC19-9A6EE1962A02}">
      <dsp:nvSpPr>
        <dsp:cNvPr id="0" name=""/>
        <dsp:cNvSpPr/>
      </dsp:nvSpPr>
      <dsp:spPr>
        <a:xfrm>
          <a:off x="525260" y="3505"/>
          <a:ext cx="4710635" cy="4710635"/>
        </a:xfrm>
        <a:prstGeom prst="circularArrow">
          <a:avLst>
            <a:gd name="adj1" fmla="val 5201"/>
            <a:gd name="adj2" fmla="val 335988"/>
            <a:gd name="adj3" fmla="val 3547652"/>
            <a:gd name="adj4" fmla="val 2249666"/>
            <a:gd name="adj5" fmla="val 6068"/>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F7F6BB-3D66-4008-9B3B-8332BA4267DA}">
      <dsp:nvSpPr>
        <dsp:cNvPr id="0" name=""/>
        <dsp:cNvSpPr/>
      </dsp:nvSpPr>
      <dsp:spPr>
        <a:xfrm>
          <a:off x="2128597" y="3818532"/>
          <a:ext cx="1644211" cy="1256456"/>
        </a:xfrm>
        <a:prstGeom prst="rect">
          <a:avLst/>
        </a:prstGeom>
        <a:noFill/>
        <a:ln>
          <a:noFill/>
        </a:ln>
        <a:effectLst>
          <a:glow rad="127000">
            <a:schemeClr val="bg1"/>
          </a:glow>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422400">
            <a:lnSpc>
              <a:spcPct val="90000"/>
            </a:lnSpc>
            <a:spcBef>
              <a:spcPct val="0"/>
            </a:spcBef>
            <a:spcAft>
              <a:spcPct val="35000"/>
            </a:spcAft>
            <a:buNone/>
          </a:pPr>
          <a: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Alta </a:t>
          </a:r>
          <a:b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br>
          <a: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demanda de agua</a:t>
          </a:r>
        </a:p>
      </dsp:txBody>
      <dsp:txXfrm>
        <a:off x="2128597" y="3818532"/>
        <a:ext cx="1644211" cy="1256456"/>
      </dsp:txXfrm>
    </dsp:sp>
    <dsp:sp modelId="{C89009E6-5142-4F6F-9D69-B5E6C9A3D50B}">
      <dsp:nvSpPr>
        <dsp:cNvPr id="0" name=""/>
        <dsp:cNvSpPr/>
      </dsp:nvSpPr>
      <dsp:spPr>
        <a:xfrm>
          <a:off x="514396" y="-1975"/>
          <a:ext cx="4710635" cy="4710635"/>
        </a:xfrm>
        <a:prstGeom prst="circularArrow">
          <a:avLst>
            <a:gd name="adj1" fmla="val 5201"/>
            <a:gd name="adj2" fmla="val 335988"/>
            <a:gd name="adj3" fmla="val 7949163"/>
            <a:gd name="adj4" fmla="val 6646209"/>
            <a:gd name="adj5" fmla="val 6068"/>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84AD0-5B35-4139-9090-5216E363EB8B}">
      <dsp:nvSpPr>
        <dsp:cNvPr id="0" name=""/>
        <dsp:cNvSpPr/>
      </dsp:nvSpPr>
      <dsp:spPr>
        <a:xfrm>
          <a:off x="149458" y="2492967"/>
          <a:ext cx="1560254" cy="1256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933450">
            <a:lnSpc>
              <a:spcPct val="90000"/>
            </a:lnSpc>
            <a:spcBef>
              <a:spcPct val="0"/>
            </a:spcBef>
            <a:spcAft>
              <a:spcPct val="35000"/>
            </a:spcAft>
            <a:buNone/>
          </a:pPr>
          <a:r>
            <a:rPr lang="es-MX" sz="2400" b="1" kern="120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Alta degradación del suelo</a:t>
          </a:r>
          <a:endPar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endParaRPr>
        </a:p>
      </dsp:txBody>
      <dsp:txXfrm>
        <a:off x="149458" y="2492967"/>
        <a:ext cx="1560254" cy="1256456"/>
      </dsp:txXfrm>
    </dsp:sp>
    <dsp:sp modelId="{97D02272-EEB0-4F57-9066-CE38212FA212}">
      <dsp:nvSpPr>
        <dsp:cNvPr id="0" name=""/>
        <dsp:cNvSpPr/>
      </dsp:nvSpPr>
      <dsp:spPr>
        <a:xfrm>
          <a:off x="520530" y="12035"/>
          <a:ext cx="4710635" cy="4710635"/>
        </a:xfrm>
        <a:prstGeom prst="circularArrow">
          <a:avLst>
            <a:gd name="adj1" fmla="val 5201"/>
            <a:gd name="adj2" fmla="val 335988"/>
            <a:gd name="adj3" fmla="val 12317571"/>
            <a:gd name="adj4" fmla="val 10593247"/>
            <a:gd name="adj5" fmla="val 6068"/>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5ED44D-B5AD-49B9-8E45-7301CAA69052}">
      <dsp:nvSpPr>
        <dsp:cNvPr id="0" name=""/>
        <dsp:cNvSpPr/>
      </dsp:nvSpPr>
      <dsp:spPr>
        <a:xfrm>
          <a:off x="1025445" y="37881"/>
          <a:ext cx="1256456" cy="1256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Insuficiente producción agrícola</a:t>
          </a:r>
        </a:p>
      </dsp:txBody>
      <dsp:txXfrm>
        <a:off x="1025445" y="37881"/>
        <a:ext cx="1256456" cy="1256456"/>
      </dsp:txXfrm>
    </dsp:sp>
    <dsp:sp modelId="{E5AB38CB-2507-49D9-8724-FA8F8D84F8E3}">
      <dsp:nvSpPr>
        <dsp:cNvPr id="0" name=""/>
        <dsp:cNvSpPr/>
      </dsp:nvSpPr>
      <dsp:spPr>
        <a:xfrm>
          <a:off x="526763" y="1549"/>
          <a:ext cx="4710635" cy="4710635"/>
        </a:xfrm>
        <a:prstGeom prst="circularArrow">
          <a:avLst>
            <a:gd name="adj1" fmla="val 5201"/>
            <a:gd name="adj2" fmla="val 335988"/>
            <a:gd name="adj3" fmla="val 16865371"/>
            <a:gd name="adj4" fmla="val 15198641"/>
            <a:gd name="adj5" fmla="val 6068"/>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DEFAA-AC37-408D-9BE4-A37B164C11CE}">
      <dsp:nvSpPr>
        <dsp:cNvPr id="0" name=""/>
        <dsp:cNvSpPr/>
      </dsp:nvSpPr>
      <dsp:spPr>
        <a:xfrm>
          <a:off x="508" y="93644"/>
          <a:ext cx="2188998" cy="4271568"/>
        </a:xfrm>
        <a:prstGeom prst="roundRect">
          <a:avLst>
            <a:gd name="adj" fmla="val 5000"/>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SENSAR</a:t>
          </a:r>
        </a:p>
      </dsp:txBody>
      <dsp:txXfrm rot="16200000">
        <a:off x="-1531934" y="1626087"/>
        <a:ext cx="3502686" cy="437799"/>
      </dsp:txXfrm>
    </dsp:sp>
    <dsp:sp modelId="{91E6B95A-60DE-47D7-B347-4BD8AD6D653E}">
      <dsp:nvSpPr>
        <dsp:cNvPr id="0" name=""/>
        <dsp:cNvSpPr/>
      </dsp:nvSpPr>
      <dsp:spPr>
        <a:xfrm>
          <a:off x="438308"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Humedad de suelo</a:t>
          </a:r>
        </a:p>
        <a:p>
          <a:pPr marL="0" lvl="0" indent="0" algn="l" defTabSz="889000">
            <a:lnSpc>
              <a:spcPct val="90000"/>
            </a:lnSpc>
            <a:spcBef>
              <a:spcPct val="0"/>
            </a:spcBef>
            <a:spcAft>
              <a:spcPct val="35000"/>
            </a:spcAft>
            <a:buNone/>
          </a:pPr>
          <a:r>
            <a:rPr lang="es-MX" sz="2000" kern="1200" dirty="0"/>
            <a:t>Condiciones ambientales</a:t>
          </a:r>
        </a:p>
        <a:p>
          <a:pPr marL="0" lvl="0" indent="0" algn="l" defTabSz="889000">
            <a:lnSpc>
              <a:spcPct val="90000"/>
            </a:lnSpc>
            <a:spcBef>
              <a:spcPct val="0"/>
            </a:spcBef>
            <a:spcAft>
              <a:spcPct val="35000"/>
            </a:spcAft>
            <a:buNone/>
          </a:pPr>
          <a:r>
            <a:rPr lang="es-MX" sz="2000" kern="1200" dirty="0"/>
            <a:t>Desarrollo vegetativo</a:t>
          </a:r>
        </a:p>
        <a:p>
          <a:pPr marL="0" lvl="0" indent="0" algn="l" defTabSz="889000">
            <a:lnSpc>
              <a:spcPct val="90000"/>
            </a:lnSpc>
            <a:spcBef>
              <a:spcPct val="0"/>
            </a:spcBef>
            <a:spcAft>
              <a:spcPct val="35000"/>
            </a:spcAft>
            <a:buNone/>
          </a:pPr>
          <a:r>
            <a:rPr lang="es-MX" sz="2000" kern="1200" dirty="0"/>
            <a:t>Nutrientes en el suelo</a:t>
          </a:r>
        </a:p>
        <a:p>
          <a:pPr marL="0" lvl="0" indent="0" algn="l" defTabSz="889000">
            <a:lnSpc>
              <a:spcPct val="90000"/>
            </a:lnSpc>
            <a:spcBef>
              <a:spcPct val="0"/>
            </a:spcBef>
            <a:spcAft>
              <a:spcPct val="35000"/>
            </a:spcAft>
            <a:buNone/>
          </a:pPr>
          <a:r>
            <a:rPr lang="es-MX" sz="2000" kern="1200" dirty="0"/>
            <a:t>Salinidad y ph en el suelo</a:t>
          </a:r>
        </a:p>
        <a:p>
          <a:pPr marL="0" lvl="0" indent="0" algn="l" defTabSz="889000">
            <a:lnSpc>
              <a:spcPct val="90000"/>
            </a:lnSpc>
            <a:spcBef>
              <a:spcPct val="0"/>
            </a:spcBef>
            <a:spcAft>
              <a:spcPct val="35000"/>
            </a:spcAft>
            <a:buNone/>
          </a:pPr>
          <a:r>
            <a:rPr lang="es-MX" sz="2000" kern="1200" dirty="0"/>
            <a:t>Plagas y hierbas</a:t>
          </a:r>
        </a:p>
      </dsp:txBody>
      <dsp:txXfrm>
        <a:off x="438308" y="93644"/>
        <a:ext cx="1630804" cy="4271568"/>
      </dsp:txXfrm>
    </dsp:sp>
    <dsp:sp modelId="{7BF26D39-EB29-4E27-8E86-723FCE39ACD3}">
      <dsp:nvSpPr>
        <dsp:cNvPr id="0" name=""/>
        <dsp:cNvSpPr/>
      </dsp:nvSpPr>
      <dsp:spPr>
        <a:xfrm>
          <a:off x="2266122"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ANALIZAR</a:t>
          </a:r>
        </a:p>
      </dsp:txBody>
      <dsp:txXfrm rot="16200000">
        <a:off x="733679" y="1626087"/>
        <a:ext cx="3502686" cy="437799"/>
      </dsp:txXfrm>
    </dsp:sp>
    <dsp:sp modelId="{E6C9D4E4-EEBE-47FF-80F9-11912A84563B}">
      <dsp:nvSpPr>
        <dsp:cNvPr id="0" name=""/>
        <dsp:cNvSpPr/>
      </dsp:nvSpPr>
      <dsp:spPr>
        <a:xfrm rot="5400000">
          <a:off x="2083973"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1A42DB-FA70-45B8-BB11-57107FF8B6EA}">
      <dsp:nvSpPr>
        <dsp:cNvPr id="0" name=""/>
        <dsp:cNvSpPr/>
      </dsp:nvSpPr>
      <dsp:spPr>
        <a:xfrm>
          <a:off x="2703922"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Teoría de Control</a:t>
          </a:r>
        </a:p>
        <a:p>
          <a:pPr marL="0" lvl="0" indent="0" algn="l" defTabSz="889000">
            <a:lnSpc>
              <a:spcPct val="90000"/>
            </a:lnSpc>
            <a:spcBef>
              <a:spcPct val="0"/>
            </a:spcBef>
            <a:spcAft>
              <a:spcPct val="35000"/>
            </a:spcAft>
            <a:buNone/>
          </a:pPr>
          <a:r>
            <a:rPr lang="es-MX" sz="2000" kern="1200" dirty="0"/>
            <a:t>Ciencia de Datos</a:t>
          </a:r>
        </a:p>
        <a:p>
          <a:pPr marL="0" lvl="0" indent="0" algn="l" defTabSz="889000">
            <a:lnSpc>
              <a:spcPct val="90000"/>
            </a:lnSpc>
            <a:spcBef>
              <a:spcPct val="0"/>
            </a:spcBef>
            <a:spcAft>
              <a:spcPct val="35000"/>
            </a:spcAft>
            <a:buNone/>
          </a:pPr>
          <a:r>
            <a:rPr lang="es-MX" sz="2000" kern="1200" dirty="0"/>
            <a:t>Inteligencia Artificial</a:t>
          </a:r>
        </a:p>
      </dsp:txBody>
      <dsp:txXfrm>
        <a:off x="2703922" y="93644"/>
        <a:ext cx="1630804" cy="4271568"/>
      </dsp:txXfrm>
    </dsp:sp>
    <dsp:sp modelId="{1C8C5274-267E-47EB-B5D2-6D926C2D1739}">
      <dsp:nvSpPr>
        <dsp:cNvPr id="0" name=""/>
        <dsp:cNvSpPr/>
      </dsp:nvSpPr>
      <dsp:spPr>
        <a:xfrm>
          <a:off x="4531736"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ACTUAR</a:t>
          </a:r>
        </a:p>
      </dsp:txBody>
      <dsp:txXfrm rot="16200000">
        <a:off x="2999293" y="1626087"/>
        <a:ext cx="3502686" cy="437799"/>
      </dsp:txXfrm>
    </dsp:sp>
    <dsp:sp modelId="{59B35DF3-1E7D-437C-AC9A-7A2449D180B5}">
      <dsp:nvSpPr>
        <dsp:cNvPr id="0" name=""/>
        <dsp:cNvSpPr/>
      </dsp:nvSpPr>
      <dsp:spPr>
        <a:xfrm rot="5400000">
          <a:off x="4349587"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368424"/>
              <a:satOff val="-16105"/>
              <a:lumOff val="43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DE916-1D26-4297-BDB0-86F6AC8E9BD8}">
      <dsp:nvSpPr>
        <dsp:cNvPr id="0" name=""/>
        <dsp:cNvSpPr/>
      </dsp:nvSpPr>
      <dsp:spPr>
        <a:xfrm>
          <a:off x="4969536"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s-MX" sz="1900" kern="1200" dirty="0"/>
            <a:t>Riego, fertilizantes, pesticidas y herbicidas</a:t>
          </a:r>
        </a:p>
        <a:p>
          <a:pPr marL="0" lvl="0" indent="0" algn="l" defTabSz="844550">
            <a:lnSpc>
              <a:spcPct val="90000"/>
            </a:lnSpc>
            <a:spcBef>
              <a:spcPct val="0"/>
            </a:spcBef>
            <a:spcAft>
              <a:spcPct val="35000"/>
            </a:spcAft>
            <a:buNone/>
          </a:pPr>
          <a:r>
            <a:rPr lang="es-MX" sz="1900" kern="1200" dirty="0"/>
            <a:t>Ambientes controlados (invernaderos)</a:t>
          </a:r>
        </a:p>
        <a:p>
          <a:pPr marL="0" lvl="0" indent="0" algn="l" defTabSz="844550">
            <a:lnSpc>
              <a:spcPct val="90000"/>
            </a:lnSpc>
            <a:spcBef>
              <a:spcPct val="0"/>
            </a:spcBef>
            <a:spcAft>
              <a:spcPct val="35000"/>
            </a:spcAft>
            <a:buNone/>
          </a:pPr>
          <a:r>
            <a:rPr lang="es-MX" sz="1900" kern="1200" dirty="0"/>
            <a:t>Drones y vehículos autónomos</a:t>
          </a:r>
        </a:p>
      </dsp:txBody>
      <dsp:txXfrm>
        <a:off x="4969536" y="93644"/>
        <a:ext cx="1630804" cy="4271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2D7DA-5B0A-4583-9F9B-9981287C3ACE}">
      <dsp:nvSpPr>
        <dsp:cNvPr id="0" name=""/>
        <dsp:cNvSpPr/>
      </dsp:nvSpPr>
      <dsp:spPr>
        <a:xfrm>
          <a:off x="1092648" y="669675"/>
          <a:ext cx="4458618" cy="4458618"/>
        </a:xfrm>
        <a:prstGeom prst="blockArc">
          <a:avLst>
            <a:gd name="adj1" fmla="val 9000000"/>
            <a:gd name="adj2" fmla="val 16200000"/>
            <a:gd name="adj3" fmla="val 4643"/>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7B7EBD-801A-43D2-BD66-E1D538AC975E}">
      <dsp:nvSpPr>
        <dsp:cNvPr id="0" name=""/>
        <dsp:cNvSpPr/>
      </dsp:nvSpPr>
      <dsp:spPr>
        <a:xfrm>
          <a:off x="1092648" y="669675"/>
          <a:ext cx="4458618" cy="4458618"/>
        </a:xfrm>
        <a:prstGeom prst="blockArc">
          <a:avLst>
            <a:gd name="adj1" fmla="val 1800000"/>
            <a:gd name="adj2" fmla="val 9000000"/>
            <a:gd name="adj3" fmla="val 4643"/>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81B10B-C296-472E-88E7-161AE9E19933}">
      <dsp:nvSpPr>
        <dsp:cNvPr id="0" name=""/>
        <dsp:cNvSpPr/>
      </dsp:nvSpPr>
      <dsp:spPr>
        <a:xfrm>
          <a:off x="1092648" y="669675"/>
          <a:ext cx="4458618" cy="4458618"/>
        </a:xfrm>
        <a:prstGeom prst="blockArc">
          <a:avLst>
            <a:gd name="adj1" fmla="val 16200000"/>
            <a:gd name="adj2" fmla="val 1800000"/>
            <a:gd name="adj3" fmla="val 464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1C84DD-15E4-4458-ACA5-56EE11BF0A1C}">
      <dsp:nvSpPr>
        <dsp:cNvPr id="0" name=""/>
        <dsp:cNvSpPr/>
      </dsp:nvSpPr>
      <dsp:spPr>
        <a:xfrm>
          <a:off x="2295200" y="1872227"/>
          <a:ext cx="2053514" cy="2053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s-MX" sz="2500" b="1" i="0" kern="1200" dirty="0">
              <a:latin typeface="Agency FB" panose="020B0503020202020204" pitchFamily="34" charset="0"/>
            </a:rPr>
            <a:t>¿Cómo elaborar un programa de riego?</a:t>
          </a:r>
          <a:endParaRPr lang="es-MX" sz="2500" kern="1200" dirty="0">
            <a:latin typeface="Agency FB" panose="020B0503020202020204" pitchFamily="34" charset="0"/>
          </a:endParaRPr>
        </a:p>
      </dsp:txBody>
      <dsp:txXfrm>
        <a:off x="2595930" y="2172957"/>
        <a:ext cx="1452054" cy="1452054"/>
      </dsp:txXfrm>
    </dsp:sp>
    <dsp:sp modelId="{00517EAF-3C5F-425C-A037-154DD2D9D50F}">
      <dsp:nvSpPr>
        <dsp:cNvPr id="0" name=""/>
        <dsp:cNvSpPr/>
      </dsp:nvSpPr>
      <dsp:spPr>
        <a:xfrm>
          <a:off x="2603227" y="2694"/>
          <a:ext cx="1437460" cy="143746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Lámina de agua</a:t>
          </a:r>
        </a:p>
      </dsp:txBody>
      <dsp:txXfrm>
        <a:off x="2813738" y="213205"/>
        <a:ext cx="1016438" cy="1016438"/>
      </dsp:txXfrm>
    </dsp:sp>
    <dsp:sp modelId="{D8CE7A16-3DC2-40CB-A543-1B1D8496F457}">
      <dsp:nvSpPr>
        <dsp:cNvPr id="0" name=""/>
        <dsp:cNvSpPr/>
      </dsp:nvSpPr>
      <dsp:spPr>
        <a:xfrm>
          <a:off x="4489050" y="3269035"/>
          <a:ext cx="1437460" cy="1437460"/>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Tiempo de riego</a:t>
          </a:r>
        </a:p>
      </dsp:txBody>
      <dsp:txXfrm>
        <a:off x="4699561" y="3479546"/>
        <a:ext cx="1016438" cy="1016438"/>
      </dsp:txXfrm>
    </dsp:sp>
    <dsp:sp modelId="{A7061B72-C368-4EB7-A370-43CC541BD81A}">
      <dsp:nvSpPr>
        <dsp:cNvPr id="0" name=""/>
        <dsp:cNvSpPr/>
      </dsp:nvSpPr>
      <dsp:spPr>
        <a:xfrm>
          <a:off x="717404" y="3269035"/>
          <a:ext cx="1437460" cy="1437460"/>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Frecuencia de riego</a:t>
          </a:r>
        </a:p>
      </dsp:txBody>
      <dsp:txXfrm>
        <a:off x="927915" y="3479546"/>
        <a:ext cx="1016438" cy="101643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B0322-D568-4198-80DB-DF4349E8979B}" type="datetimeFigureOut">
              <a:rPr lang="es-MX" smtClean="0"/>
              <a:t>20/09/2025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F4302-415F-4723-8A20-BE7EF46C3EF6}" type="slidenum">
              <a:rPr lang="es-MX" smtClean="0"/>
              <a:t>‹Nº›</a:t>
            </a:fld>
            <a:endParaRPr lang="es-MX"/>
          </a:p>
        </p:txBody>
      </p:sp>
    </p:spTree>
    <p:extLst>
      <p:ext uri="{BB962C8B-B14F-4D97-AF65-F5344CB8AC3E}">
        <p14:creationId xmlns:p14="http://schemas.microsoft.com/office/powerpoint/2010/main" val="216835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lahuertinadetoni.es/que-es-la-roya-como-prevenirla-y-combatirla-en-el-huerto/"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Hoy quiero compartirles lo que hemos aprendido trabajando con productores como ustedes. Vamos a hablar de tecnologías que ayudan a ahorrar agua y cuidar la salud del cultivo. Pero no desde la teoría, sino desde lo que realmente funciona en campo. Lo que sirve, lo que no, y cómo sacarle provecho sin gastar de más.</a:t>
            </a:r>
          </a:p>
        </p:txBody>
      </p:sp>
      <p:sp>
        <p:nvSpPr>
          <p:cNvPr id="4" name="Slide Number Placeholder 3"/>
          <p:cNvSpPr>
            <a:spLocks noGrp="1"/>
          </p:cNvSpPr>
          <p:nvPr>
            <p:ph type="sldNum" sz="quarter" idx="10"/>
          </p:nvPr>
        </p:nvSpPr>
        <p:spPr/>
        <p:txBody>
          <a:bodyPr/>
          <a:lstStyle/>
          <a:p>
            <a:fld id="{9DF70FB4-E673-45C6-86AB-890CEFBB05D8}" type="slidenum">
              <a:rPr lang="en-US" smtClean="0"/>
              <a:t>1</a:t>
            </a:fld>
            <a:endParaRPr lang="en-US"/>
          </a:p>
        </p:txBody>
      </p:sp>
    </p:spTree>
    <p:extLst>
      <p:ext uri="{BB962C8B-B14F-4D97-AF65-F5344CB8AC3E}">
        <p14:creationId xmlns:p14="http://schemas.microsoft.com/office/powerpoint/2010/main" val="21851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a:t>
            </a:r>
            <a:r>
              <a:rPr lang="es-MX" b="1" i="0">
                <a:solidFill>
                  <a:srgbClr val="FFFFFF"/>
                </a:solidFill>
                <a:effectLst/>
                <a:latin typeface="SegoeUIVariable"/>
              </a:rPr>
              <a:t>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11</a:t>
            </a:fld>
            <a:endParaRPr lang="es-MX"/>
          </a:p>
        </p:txBody>
      </p:sp>
    </p:spTree>
    <p:extLst>
      <p:ext uri="{BB962C8B-B14F-4D97-AF65-F5344CB8AC3E}">
        <p14:creationId xmlns:p14="http://schemas.microsoft.com/office/powerpoint/2010/main" val="2038267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12</a:t>
            </a:fld>
            <a:endParaRPr lang="es-MX"/>
          </a:p>
        </p:txBody>
      </p:sp>
    </p:spTree>
    <p:extLst>
      <p:ext uri="{BB962C8B-B14F-4D97-AF65-F5344CB8AC3E}">
        <p14:creationId xmlns:p14="http://schemas.microsoft.com/office/powerpoint/2010/main" val="2337794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13</a:t>
            </a:fld>
            <a:endParaRPr lang="es-MX"/>
          </a:p>
        </p:txBody>
      </p:sp>
    </p:spTree>
    <p:extLst>
      <p:ext uri="{BB962C8B-B14F-4D97-AF65-F5344CB8AC3E}">
        <p14:creationId xmlns:p14="http://schemas.microsoft.com/office/powerpoint/2010/main" val="4242979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b="0" i="0" dirty="0">
                <a:solidFill>
                  <a:srgbClr val="676767"/>
                </a:solidFill>
                <a:effectLst/>
                <a:latin typeface="Open Sans" panose="020B0606030504020204" pitchFamily="34" charset="0"/>
              </a:rPr>
              <a:t>La siguiente tabla recoge las </a:t>
            </a:r>
            <a:r>
              <a:rPr lang="es-MX" b="1" i="0" dirty="0">
                <a:solidFill>
                  <a:srgbClr val="676767"/>
                </a:solidFill>
                <a:effectLst/>
                <a:latin typeface="Open Sans" panose="020B0606030504020204" pitchFamily="34" charset="0"/>
              </a:rPr>
              <a:t>necesidades de agua de los distintos cultivos frutales expresadas en mm anuales</a:t>
            </a:r>
            <a:r>
              <a:rPr lang="es-MX" b="0" i="0" dirty="0">
                <a:solidFill>
                  <a:srgbClr val="676767"/>
                </a:solidFill>
                <a:effectLst/>
                <a:latin typeface="Open Sans" panose="020B0606030504020204" pitchFamily="34" charset="0"/>
              </a:rPr>
              <a:t>. </a:t>
            </a:r>
          </a:p>
          <a:p>
            <a:pPr algn="just"/>
            <a:endParaRPr lang="es-MX" b="0" i="0" dirty="0">
              <a:solidFill>
                <a:srgbClr val="676767"/>
              </a:solidFill>
              <a:effectLst/>
              <a:latin typeface="Open Sans" panose="020B0606030504020204" pitchFamily="34"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14</a:t>
            </a:fld>
            <a:endParaRPr lang="es-MX"/>
          </a:p>
        </p:txBody>
      </p:sp>
    </p:spTree>
    <p:extLst>
      <p:ext uri="{BB962C8B-B14F-4D97-AF65-F5344CB8AC3E}">
        <p14:creationId xmlns:p14="http://schemas.microsoft.com/office/powerpoint/2010/main" val="4055200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000000"/>
                </a:solidFill>
                <a:effectLst/>
                <a:latin typeface="Open Sans" panose="020B0606030504020204" pitchFamily="34" charset="0"/>
              </a:rPr>
              <a:t>Es</a:t>
            </a:r>
            <a:r>
              <a:rPr lang="es-MX" b="1" i="0" dirty="0">
                <a:solidFill>
                  <a:srgbClr val="000000"/>
                </a:solidFill>
                <a:effectLst/>
                <a:latin typeface="Open Sans" panose="020B0606030504020204" pitchFamily="34" charset="0"/>
              </a:rPr>
              <a:t> importante que el bulbo húmedo abarque todas las raíces de la planta </a:t>
            </a:r>
            <a:r>
              <a:rPr lang="es-MX" b="0" i="0" dirty="0">
                <a:solidFill>
                  <a:srgbClr val="000000"/>
                </a:solidFill>
                <a:effectLst/>
                <a:latin typeface="Open Sans" panose="020B0606030504020204" pitchFamily="34" charset="0"/>
              </a:rPr>
              <a:t>para asegurar que el cultivo puede absorber todo el agua que necesita.</a:t>
            </a:r>
          </a:p>
          <a:p>
            <a:endParaRPr lang="es-MX" b="0" i="0" dirty="0">
              <a:solidFill>
                <a:srgbClr val="000000"/>
              </a:solidFill>
              <a:effectLst/>
              <a:latin typeface="Open Sans" panose="020B0606030504020204" pitchFamily="34" charset="0"/>
            </a:endParaRPr>
          </a:p>
          <a:p>
            <a:r>
              <a:rPr lang="es-MX" b="0" i="0" dirty="0">
                <a:solidFill>
                  <a:srgbClr val="000000"/>
                </a:solidFill>
                <a:effectLst/>
                <a:latin typeface="Open Sans" panose="020B0606030504020204" pitchFamily="34" charset="0"/>
              </a:rPr>
              <a:t>El </a:t>
            </a:r>
            <a:r>
              <a:rPr lang="es-MX" b="1" i="0" dirty="0">
                <a:solidFill>
                  <a:srgbClr val="000000"/>
                </a:solidFill>
                <a:effectLst/>
                <a:latin typeface="Open Sans" panose="020B0606030504020204" pitchFamily="34" charset="0"/>
              </a:rPr>
              <a:t>porcentaje de suelo mojado</a:t>
            </a:r>
            <a:r>
              <a:rPr lang="es-MX" b="0" i="0" dirty="0">
                <a:solidFill>
                  <a:srgbClr val="000000"/>
                </a:solidFill>
                <a:effectLst/>
                <a:latin typeface="Open Sans" panose="020B0606030504020204" pitchFamily="34" charset="0"/>
              </a:rPr>
              <a:t> más apropiado está en función del tipo de cultivo (frutales, hortícolas…), del clima y del tipo de suelo:</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Árboles frutales de marco de plantación amplio</a:t>
            </a:r>
            <a:r>
              <a:rPr lang="es-MX" b="0" i="0" dirty="0">
                <a:solidFill>
                  <a:srgbClr val="000000"/>
                </a:solidFill>
                <a:effectLst/>
                <a:latin typeface="Open Sans" panose="020B0606030504020204" pitchFamily="34" charset="0"/>
              </a:rPr>
              <a:t>: 25% – 35%, con un porcentaje más alto cuanto más árido sea el clima (bajas precipitaciones) y cuanto más ligera o arenosa sea la textura del suelo.</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Cultivos de marco de plantación medio</a:t>
            </a:r>
            <a:r>
              <a:rPr lang="es-MX" b="0" i="0" dirty="0">
                <a:solidFill>
                  <a:srgbClr val="000000"/>
                </a:solidFill>
                <a:effectLst/>
                <a:latin typeface="Open Sans" panose="020B0606030504020204" pitchFamily="34" charset="0"/>
              </a:rPr>
              <a:t> (distancia entre plantas inferior a 2,5 metros): del 40% al 60%, variando según la misma relación anterior.</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Cultivos de marco de plantación reducido </a:t>
            </a:r>
            <a:r>
              <a:rPr lang="es-MX" b="0" i="0" dirty="0">
                <a:solidFill>
                  <a:srgbClr val="000000"/>
                </a:solidFill>
                <a:effectLst/>
                <a:latin typeface="Open Sans" panose="020B0606030504020204" pitchFamily="34" charset="0"/>
              </a:rPr>
              <a:t>(hortícolas, flores y otros cultivos herbáceos): el porcentaje de suelo mojado debe estar entre el 70% y el 90%, pudiendo variar como en los casos anteriores.</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15</a:t>
            </a:fld>
            <a:endParaRPr lang="es-MX"/>
          </a:p>
        </p:txBody>
      </p:sp>
    </p:spTree>
    <p:extLst>
      <p:ext uri="{BB962C8B-B14F-4D97-AF65-F5344CB8AC3E}">
        <p14:creationId xmlns:p14="http://schemas.microsoft.com/office/powerpoint/2010/main" val="1095447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Clorosis Férrica: </a:t>
            </a:r>
            <a:r>
              <a:rPr lang="es-MX" b="0" i="0" dirty="0">
                <a:solidFill>
                  <a:srgbClr val="404040"/>
                </a:solidFill>
                <a:effectLst/>
                <a:latin typeface="Muli"/>
              </a:rPr>
              <a:t>Suele ocurrir en suelos arcillosos donde es fácil que se produzca el encharcamiento</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Puntas de las Hojas Marrones: </a:t>
            </a:r>
            <a:r>
              <a:rPr lang="es-MX" b="0" i="0" dirty="0">
                <a:solidFill>
                  <a:srgbClr val="404040"/>
                </a:solidFill>
                <a:effectLst/>
                <a:latin typeface="Muli"/>
              </a:rPr>
              <a:t>Si empezamos a observar las puntas de las hojas se vuelven de color marrón, debemos dejar de regar la planta por unos días</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Edema: </a:t>
            </a:r>
            <a:r>
              <a:rPr lang="es-MX" b="0" i="0" dirty="0">
                <a:solidFill>
                  <a:srgbClr val="404040"/>
                </a:solidFill>
                <a:effectLst/>
                <a:latin typeface="Muli"/>
              </a:rPr>
              <a:t>Es conocido como </a:t>
            </a:r>
            <a:r>
              <a:rPr lang="es-MX" b="0" i="0" u="sng" dirty="0">
                <a:solidFill>
                  <a:srgbClr val="FF441C"/>
                </a:solidFill>
                <a:effectLst/>
                <a:latin typeface="Muli"/>
                <a:hlinkClick r:id="rId3"/>
              </a:rPr>
              <a:t>roya</a:t>
            </a:r>
            <a:r>
              <a:rPr lang="es-MX" b="0" i="0" dirty="0">
                <a:solidFill>
                  <a:srgbClr val="404040"/>
                </a:solidFill>
                <a:effectLst/>
                <a:latin typeface="Muli"/>
              </a:rPr>
              <a:t> corchosa y es una enfermedad que causa llagas en las hojas, pequeñas ampollas llenas de agua o verrugas. </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Caída de las hojas: </a:t>
            </a:r>
            <a:r>
              <a:rPr lang="es-MX" b="0" i="0" dirty="0">
                <a:solidFill>
                  <a:srgbClr val="404040"/>
                </a:solidFill>
                <a:effectLst/>
                <a:latin typeface="Muli"/>
              </a:rPr>
              <a:t>Es síntoma de falta y exceso pero cuando también ocurre que las hojas viejas y jóvenes caen prematuramente y los brotes no se abren es indicativo de lo segundo. </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Visita de la Mosca del Mantillo: </a:t>
            </a:r>
            <a:r>
              <a:rPr lang="es-MX" b="0" i="0" dirty="0">
                <a:solidFill>
                  <a:srgbClr val="404040"/>
                </a:solidFill>
                <a:effectLst/>
                <a:latin typeface="Muli"/>
              </a:rPr>
              <a:t>Les encantan los suelos húmedos tirando a encharcados pues ponen sus huevos en la tierra.</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16</a:t>
            </a:fld>
            <a:endParaRPr lang="es-MX"/>
          </a:p>
        </p:txBody>
      </p:sp>
    </p:spTree>
    <p:extLst>
      <p:ext uri="{BB962C8B-B14F-4D97-AF65-F5344CB8AC3E}">
        <p14:creationId xmlns:p14="http://schemas.microsoft.com/office/powerpoint/2010/main" val="3582194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dirty="0">
                <a:solidFill>
                  <a:srgbClr val="FFFFFF"/>
                </a:solidFill>
                <a:effectLst/>
                <a:latin typeface="nunito sans" pitchFamily="2" charset="0"/>
              </a:rPr>
              <a:t>Cómo Regar en cada caso?</a:t>
            </a:r>
          </a:p>
          <a:p>
            <a:pPr algn="l"/>
            <a:endParaRPr lang="es-MX" b="1" dirty="0">
              <a:solidFill>
                <a:srgbClr val="FFFFFF"/>
              </a:solidFill>
              <a:effectLst/>
              <a:latin typeface="nunito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solidFill>
                  <a:srgbClr val="676767"/>
                </a:solidFill>
                <a:effectLst/>
                <a:latin typeface="Open Sans" panose="020B0606030504020204" pitchFamily="34" charset="0"/>
              </a:rPr>
              <a:t>Recordemos que </a:t>
            </a:r>
            <a:r>
              <a:rPr lang="es-MX" b="1" i="0" dirty="0">
                <a:solidFill>
                  <a:srgbClr val="676767"/>
                </a:solidFill>
                <a:effectLst/>
                <a:latin typeface="Open Sans" panose="020B0606030504020204" pitchFamily="34" charset="0"/>
              </a:rPr>
              <a:t>1 mm de agua equivale a 1 L/m</a:t>
            </a:r>
            <a:r>
              <a:rPr lang="es-MX" b="1" i="0" baseline="30000" dirty="0">
                <a:solidFill>
                  <a:srgbClr val="676767"/>
                </a:solidFill>
                <a:effectLst/>
                <a:latin typeface="Open Sans" panose="020B0606030504020204" pitchFamily="34" charset="0"/>
              </a:rPr>
              <a:t>2</a:t>
            </a:r>
            <a:r>
              <a:rPr lang="es-MX" b="0" i="0" dirty="0">
                <a:solidFill>
                  <a:srgbClr val="676767"/>
                </a:solidFill>
                <a:effectLst/>
                <a:latin typeface="Open Sans" panose="020B0606030504020204" pitchFamily="34" charset="0"/>
              </a:rPr>
              <a:t>. Los cultivos están ordenados en función de su resistencia a la sequía.</a:t>
            </a:r>
            <a:endParaRPr lang="es-MX" b="0" i="0" dirty="0">
              <a:solidFill>
                <a:srgbClr val="000000"/>
              </a:solidFill>
              <a:effectLst/>
              <a:latin typeface="Open Sans" panose="020B0606030504020204" pitchFamily="34" charset="0"/>
            </a:endParaRPr>
          </a:p>
          <a:p>
            <a:endParaRPr lang="es-MX" b="0" dirty="0">
              <a:solidFill>
                <a:srgbClr val="4D5968"/>
              </a:solidFill>
              <a:effectLst/>
              <a:latin typeface="nunito sans" pitchFamily="2" charset="0"/>
            </a:endParaRPr>
          </a:p>
          <a:p>
            <a:pPr algn="l"/>
            <a:r>
              <a:rPr lang="es-MX" b="1" i="0" dirty="0">
                <a:solidFill>
                  <a:srgbClr val="424D5B"/>
                </a:solidFill>
                <a:effectLst/>
                <a:latin typeface="Open Sans" panose="020B0604020202020204" pitchFamily="34" charset="0"/>
              </a:rPr>
              <a:t>Agotamiento o déficit máximo permitido (MAD)</a:t>
            </a:r>
          </a:p>
          <a:p>
            <a:pPr algn="l"/>
            <a:r>
              <a:rPr lang="es-MX" b="0" i="0" dirty="0">
                <a:solidFill>
                  <a:srgbClr val="424D5B"/>
                </a:solidFill>
                <a:effectLst/>
                <a:latin typeface="Open Sans" panose="020B0604020202020204" pitchFamily="34" charset="0"/>
              </a:rPr>
              <a:t>El agotamiento permitido por el manejo especifica la cantidad máxima de agua del suelo que el administrador de riego elige para permitir que el cultivo extraiga de la zona de raíces activas entre riegos. Sólo una parte de la capacidad de retención de agua disponible es fácilmente utilizada por el cultivo antes de que se desarrolle el estrés hídrico. Como se ilustra en la Figura 1, la MAD del suelo es menor que su AWC total.</a:t>
            </a:r>
          </a:p>
          <a:p>
            <a:pPr algn="l"/>
            <a:endParaRPr lang="es-MX" b="0" i="0" dirty="0">
              <a:solidFill>
                <a:srgbClr val="424D5B"/>
              </a:solidFill>
              <a:effectLst/>
              <a:latin typeface="Open Sans" panose="020B0604020202020204" pitchFamily="34" charset="0"/>
            </a:endParaRPr>
          </a:p>
          <a:p>
            <a:pPr algn="l"/>
            <a:r>
              <a:rPr lang="es-MX" b="0" i="0" dirty="0">
                <a:solidFill>
                  <a:srgbClr val="424D5B"/>
                </a:solidFill>
                <a:effectLst/>
                <a:latin typeface="Open Sans" panose="020B0604020202020204" pitchFamily="34" charset="0"/>
              </a:rPr>
              <a:t>Históricamente, los riegos se han planificado para evitar que el déficit de agua del suelo exceda el 50 por ciento de la capacidad total de agua disponible en la zona de raíces. Pero las investigaciones afirman que el límite de agotamiento se puede variar para optimizar la producción del campo dependiendo del cultivo, la etapa de crecimiento, la capacidad de agua del suelo y la capacidad de bombeo del sistema de riego.</a:t>
            </a:r>
          </a:p>
          <a:p>
            <a:endParaRPr lang="es-MX" b="1" dirty="0">
              <a:solidFill>
                <a:srgbClr val="32373C"/>
              </a:solidFill>
              <a:effectLst/>
              <a:latin typeface="nunito sans" pitchFamily="2" charset="0"/>
            </a:endParaRPr>
          </a:p>
          <a:p>
            <a:pPr algn="l"/>
            <a:r>
              <a:rPr lang="es-MX" b="1" dirty="0">
                <a:solidFill>
                  <a:srgbClr val="FFFFFF"/>
                </a:solidFill>
                <a:effectLst/>
                <a:latin typeface="nunito sans" pitchFamily="2" charset="0"/>
              </a:rPr>
              <a:t>Conclusiones</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arcillosos</a:t>
            </a:r>
            <a:r>
              <a:rPr lang="es-MX" b="0" dirty="0">
                <a:solidFill>
                  <a:srgbClr val="4D5968"/>
                </a:solidFill>
                <a:effectLst/>
                <a:latin typeface="nunito sans" pitchFamily="2" charset="0"/>
              </a:rPr>
              <a:t>, regar hasta la capacidad de campo y no volver a regar hasta un 30% de la misma. Esto nos permite riegos abundantes y espaciados en el tiempo. </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arenosos </a:t>
            </a:r>
            <a:r>
              <a:rPr lang="es-MX" b="0" dirty="0">
                <a:solidFill>
                  <a:srgbClr val="4D5968"/>
                </a:solidFill>
                <a:effectLst/>
                <a:latin typeface="nunito sans" pitchFamily="2" charset="0"/>
              </a:rPr>
              <a:t>los riegos deben ser frecuentes y de poca cantidad, todo lo contrario a los suelos arcillosos.</a:t>
            </a:r>
          </a:p>
          <a:p>
            <a:pPr marL="171450" indent="-171450">
              <a:buFont typeface="Arial" panose="020B0604020202020204" pitchFamily="34" charset="0"/>
              <a:buChar char="•"/>
            </a:pPr>
            <a:r>
              <a:rPr lang="es-MX" b="0" dirty="0">
                <a:solidFill>
                  <a:srgbClr val="4D5968"/>
                </a:solidFill>
                <a:effectLst/>
                <a:latin typeface="nunito sans" pitchFamily="2" charset="0"/>
              </a:rPr>
              <a:t>Solamente un 70% del </a:t>
            </a:r>
            <a:r>
              <a:rPr lang="es-MX" b="1" dirty="0">
                <a:solidFill>
                  <a:srgbClr val="4D5968"/>
                </a:solidFill>
                <a:effectLst/>
                <a:latin typeface="nunito sans" pitchFamily="2" charset="0"/>
              </a:rPr>
              <a:t>agua de lluvia </a:t>
            </a:r>
            <a:r>
              <a:rPr lang="es-MX" b="0" dirty="0">
                <a:solidFill>
                  <a:srgbClr val="4D5968"/>
                </a:solidFill>
                <a:effectLst/>
                <a:latin typeface="nunito sans" pitchFamily="2" charset="0"/>
              </a:rPr>
              <a:t>se acumula en el suelo y es útil. </a:t>
            </a:r>
            <a:endParaRPr lang="es-MX" b="0" dirty="0">
              <a:solidFill>
                <a:srgbClr val="2A3139"/>
              </a:solidFill>
              <a:effectLst/>
              <a:latin typeface="nunito sans" pitchFamily="2"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17</a:t>
            </a:fld>
            <a:endParaRPr lang="es-MX"/>
          </a:p>
        </p:txBody>
      </p:sp>
    </p:spTree>
    <p:extLst>
      <p:ext uri="{BB962C8B-B14F-4D97-AF65-F5344CB8AC3E}">
        <p14:creationId xmlns:p14="http://schemas.microsoft.com/office/powerpoint/2010/main" val="1729445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sz="1800" b="0" i="0" u="none" strike="noStrike" baseline="0" dirty="0">
                <a:solidFill>
                  <a:srgbClr val="FFFFFF"/>
                </a:solidFill>
                <a:latin typeface="Arial" panose="020B0604020202020204" pitchFamily="34" charset="0"/>
              </a:rPr>
              <a:t>La </a:t>
            </a:r>
            <a:r>
              <a:rPr lang="es-MX" sz="1800" b="1" i="0" u="none" strike="noStrike" baseline="0" dirty="0">
                <a:solidFill>
                  <a:srgbClr val="FFFFFF"/>
                </a:solidFill>
                <a:latin typeface="Arial" panose="020B0604020202020204" pitchFamily="34" charset="0"/>
              </a:rPr>
              <a:t>agricultura de precisión </a:t>
            </a:r>
            <a:r>
              <a:rPr lang="es-MX" sz="1800" b="0" i="0" u="none" strike="noStrike" baseline="0" dirty="0">
                <a:solidFill>
                  <a:srgbClr val="FFFFFF"/>
                </a:solidFill>
                <a:latin typeface="Arial" panose="020B0604020202020204" pitchFamily="34" charset="0"/>
              </a:rPr>
              <a:t>se ha convertido en un elemento clave para asegurar la disponibilidad mundial de comida, y consiste en la administración sustentable de cultivos mediante el uso de tecnología basada en el análisis de datos.</a:t>
            </a:r>
          </a:p>
          <a:p>
            <a:pPr algn="l"/>
            <a:endParaRPr lang="es-MX" sz="1800" b="0" i="0" u="none" strike="noStrike" baseline="0" dirty="0">
              <a:solidFill>
                <a:srgbClr val="FFFFFF"/>
              </a:solidFill>
              <a:latin typeface="Arial" panose="020B0604020202020204" pitchFamily="34" charset="0"/>
            </a:endParaRPr>
          </a:p>
          <a:p>
            <a:pPr algn="l"/>
            <a:r>
              <a:rPr lang="es-MX" sz="1800" b="0" i="0" u="none" strike="noStrike" baseline="0" dirty="0">
                <a:solidFill>
                  <a:srgbClr val="FFFFFF"/>
                </a:solidFill>
                <a:latin typeface="Arial" panose="020B0604020202020204" pitchFamily="34" charset="0"/>
              </a:rPr>
              <a:t>Es capaz de reducir costos, incrementar la productividad, y optimizar el uso de recursos naturales mediante el procesamiento y análisis de datos obtenidos de dispositivos sensores.</a:t>
            </a: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18</a:t>
            </a:fld>
            <a:endParaRPr lang="es-MX"/>
          </a:p>
        </p:txBody>
      </p:sp>
    </p:spTree>
    <p:extLst>
      <p:ext uri="{BB962C8B-B14F-4D97-AF65-F5344CB8AC3E}">
        <p14:creationId xmlns:p14="http://schemas.microsoft.com/office/powerpoint/2010/main" val="2913723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La programación del riego se divide en dos etapas: </a:t>
            </a:r>
          </a:p>
          <a:p>
            <a:pPr marL="171450" indent="-171450">
              <a:buFont typeface="Arial" panose="020B0604020202020204" pitchFamily="34" charset="0"/>
              <a:buChar char="•"/>
            </a:pPr>
            <a:r>
              <a:rPr lang="es-MX" b="1" dirty="0"/>
              <a:t>Predictiva</a:t>
            </a:r>
            <a:r>
              <a:rPr lang="es-MX" dirty="0"/>
              <a:t> que corresponde a la programación propiamente tal</a:t>
            </a:r>
          </a:p>
          <a:p>
            <a:pPr marL="171450" indent="-171450">
              <a:buFont typeface="Arial" panose="020B0604020202020204" pitchFamily="34" charset="0"/>
              <a:buChar char="•"/>
            </a:pPr>
            <a:r>
              <a:rPr lang="es-MX" b="1" dirty="0"/>
              <a:t>Control</a:t>
            </a:r>
            <a:r>
              <a:rPr lang="es-MX" dirty="0"/>
              <a:t> a través de la cuantificación de la humedad del suelo y/o el estado hídrico de la planta.</a:t>
            </a:r>
          </a:p>
          <a:p>
            <a:pPr marL="0" indent="0">
              <a:buFont typeface="Arial" panose="020B0604020202020204" pitchFamily="34" charset="0"/>
              <a:buNone/>
            </a:pPr>
            <a:endParaRPr lang="es-MX" dirty="0"/>
          </a:p>
          <a:p>
            <a:pPr algn="l"/>
            <a:r>
              <a:rPr lang="es-MX" b="0" i="0" dirty="0">
                <a:solidFill>
                  <a:srgbClr val="333333"/>
                </a:solidFill>
                <a:effectLst/>
                <a:latin typeface="Cardo"/>
              </a:rPr>
              <a:t>Para que la programación pueda funcionar adecuadamente, es necesario considerar una serie de factores:</a:t>
            </a:r>
          </a:p>
          <a:p>
            <a:pPr marL="171450" indent="-171450" algn="l">
              <a:buFont typeface="Arial" panose="020B0604020202020204" pitchFamily="34" charset="0"/>
              <a:buChar char="•"/>
            </a:pPr>
            <a:r>
              <a:rPr lang="es-MX" b="0" i="0" dirty="0">
                <a:solidFill>
                  <a:srgbClr val="333333"/>
                </a:solidFill>
                <a:effectLst/>
                <a:latin typeface="Cardo"/>
              </a:rPr>
              <a:t>Condiciones climáticas, que determinan la demanda evaporativa de la atmósfera o la evapotranspiración de referencia (</a:t>
            </a:r>
            <a:r>
              <a:rPr lang="es-MX" b="0" i="0" dirty="0" err="1">
                <a:solidFill>
                  <a:srgbClr val="333333"/>
                </a:solidFill>
                <a:effectLst/>
                <a:latin typeface="Cardo"/>
              </a:rPr>
              <a:t>ETo</a:t>
            </a:r>
            <a:r>
              <a:rPr lang="es-MX" b="0" i="0" dirty="0">
                <a:solidFill>
                  <a:srgbClr val="333333"/>
                </a:solidFill>
                <a:effectLst/>
                <a:latin typeface="Cardo"/>
              </a:rPr>
              <a:t>).</a:t>
            </a:r>
          </a:p>
          <a:p>
            <a:pPr marL="171450" indent="-171450" algn="l">
              <a:buFont typeface="Arial" panose="020B0604020202020204" pitchFamily="34" charset="0"/>
              <a:buChar char="•"/>
            </a:pPr>
            <a:r>
              <a:rPr lang="es-MX" b="0" i="0" dirty="0">
                <a:solidFill>
                  <a:srgbClr val="333333"/>
                </a:solidFill>
                <a:effectLst/>
                <a:latin typeface="Cardo"/>
              </a:rPr>
              <a:t>Características propias del cultivo, como estado de desarrollo, período fenológico (coeficiente Kc) y distribución del sistema radicular.</a:t>
            </a:r>
          </a:p>
          <a:p>
            <a:pPr marL="171450" indent="-171450" algn="l">
              <a:buFont typeface="Arial" panose="020B0604020202020204" pitchFamily="34" charset="0"/>
              <a:buChar char="•"/>
            </a:pPr>
            <a:r>
              <a:rPr lang="es-MX" b="0" i="0" dirty="0">
                <a:solidFill>
                  <a:srgbClr val="333333"/>
                </a:solidFill>
                <a:effectLst/>
                <a:latin typeface="Cardo"/>
              </a:rPr>
              <a:t>Características propias del suelo, tales como la capacidad de retención de humedad, aireación, profundidad y su variabilidad espacial, entre otras.</a:t>
            </a:r>
          </a:p>
          <a:p>
            <a:pPr marL="171450" indent="-171450" algn="l">
              <a:buFont typeface="Arial" panose="020B0604020202020204" pitchFamily="34" charset="0"/>
              <a:buChar char="•"/>
            </a:pPr>
            <a:r>
              <a:rPr lang="es-MX" b="0" i="0" dirty="0">
                <a:solidFill>
                  <a:srgbClr val="333333"/>
                </a:solidFill>
                <a:effectLst/>
                <a:latin typeface="Cardo"/>
              </a:rPr>
              <a:t>Para riego presurizado, se debe considerar el caudal aplicado por planta.</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19</a:t>
            </a:fld>
            <a:endParaRPr lang="es-MX"/>
          </a:p>
        </p:txBody>
      </p:sp>
    </p:spTree>
    <p:extLst>
      <p:ext uri="{BB962C8B-B14F-4D97-AF65-F5344CB8AC3E}">
        <p14:creationId xmlns:p14="http://schemas.microsoft.com/office/powerpoint/2010/main" val="386435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dirty="0"/>
          </a:p>
        </p:txBody>
      </p:sp>
    </p:spTree>
    <p:extLst>
      <p:ext uri="{BB962C8B-B14F-4D97-AF65-F5344CB8AC3E}">
        <p14:creationId xmlns:p14="http://schemas.microsoft.com/office/powerpoint/2010/main" val="4286942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dirty="0"/>
          </a:p>
        </p:txBody>
      </p:sp>
    </p:spTree>
    <p:extLst>
      <p:ext uri="{BB962C8B-B14F-4D97-AF65-F5344CB8AC3E}">
        <p14:creationId xmlns:p14="http://schemas.microsoft.com/office/powerpoint/2010/main" val="4225658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b="0" i="0" dirty="0">
                <a:solidFill>
                  <a:srgbClr val="676767"/>
                </a:solidFill>
                <a:effectLst/>
                <a:latin typeface="Open Sans" panose="020B0606030504020204" pitchFamily="34" charset="0"/>
              </a:rPr>
              <a:t>La siguiente tabla recoge las </a:t>
            </a:r>
            <a:r>
              <a:rPr lang="es-MX" b="1" i="0" dirty="0">
                <a:solidFill>
                  <a:srgbClr val="676767"/>
                </a:solidFill>
                <a:effectLst/>
                <a:latin typeface="Open Sans" panose="020B0606030504020204" pitchFamily="34" charset="0"/>
              </a:rPr>
              <a:t>necesidades de agua de los distintos cultivos frutales expresadas en mm anuales</a:t>
            </a:r>
            <a:r>
              <a:rPr lang="es-MX" b="0" i="0" dirty="0">
                <a:solidFill>
                  <a:srgbClr val="676767"/>
                </a:solidFill>
                <a:effectLst/>
                <a:latin typeface="Open Sans" panose="020B0606030504020204" pitchFamily="34" charset="0"/>
              </a:rPr>
              <a:t>. </a:t>
            </a:r>
          </a:p>
          <a:p>
            <a:pPr algn="just"/>
            <a:endParaRPr lang="es-MX" b="0" i="0" dirty="0">
              <a:solidFill>
                <a:srgbClr val="676767"/>
              </a:solidFill>
              <a:effectLst/>
              <a:latin typeface="Open Sans" panose="020B0606030504020204" pitchFamily="34" charset="0"/>
            </a:endParaRPr>
          </a:p>
          <a:p>
            <a:pPr algn="just"/>
            <a:r>
              <a:rPr lang="es-MX" b="0" i="0" dirty="0">
                <a:solidFill>
                  <a:srgbClr val="676767"/>
                </a:solidFill>
                <a:effectLst/>
                <a:latin typeface="Open Sans" panose="020B0606030504020204" pitchFamily="34" charset="0"/>
              </a:rPr>
              <a:t>Recordemos que un milímetro de agua equivale a 1 L/m2. Los cultivos están ordenados en función de su resistencia a la sequía.</a:t>
            </a:r>
            <a:endParaRPr lang="es-MX" b="0" i="0" dirty="0">
              <a:solidFill>
                <a:srgbClr val="000000"/>
              </a:solidFill>
              <a:effectLst/>
              <a:latin typeface="Open Sans" panose="020B0606030504020204" pitchFamily="34"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21</a:t>
            </a:fld>
            <a:endParaRPr lang="es-MX"/>
          </a:p>
        </p:txBody>
      </p:sp>
    </p:spTree>
    <p:extLst>
      <p:ext uri="{BB962C8B-B14F-4D97-AF65-F5344CB8AC3E}">
        <p14:creationId xmlns:p14="http://schemas.microsoft.com/office/powerpoint/2010/main" val="97454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22</a:t>
            </a:fld>
            <a:endParaRPr lang="es-MX"/>
          </a:p>
        </p:txBody>
      </p:sp>
    </p:spTree>
    <p:extLst>
      <p:ext uri="{BB962C8B-B14F-4D97-AF65-F5344CB8AC3E}">
        <p14:creationId xmlns:p14="http://schemas.microsoft.com/office/powerpoint/2010/main" val="61740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23</a:t>
            </a:fld>
            <a:endParaRPr lang="es-MX"/>
          </a:p>
        </p:txBody>
      </p:sp>
    </p:spTree>
    <p:extLst>
      <p:ext uri="{BB962C8B-B14F-4D97-AF65-F5344CB8AC3E}">
        <p14:creationId xmlns:p14="http://schemas.microsoft.com/office/powerpoint/2010/main" val="395182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744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268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27</a:t>
            </a:fld>
            <a:endParaRPr lang="es-MX"/>
          </a:p>
        </p:txBody>
      </p:sp>
    </p:spTree>
    <p:extLst>
      <p:ext uri="{BB962C8B-B14F-4D97-AF65-F5344CB8AC3E}">
        <p14:creationId xmlns:p14="http://schemas.microsoft.com/office/powerpoint/2010/main" val="161623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400" b="1" dirty="0"/>
              <a:t>GRACIAS!!!</a:t>
            </a:r>
            <a:endParaRPr sz="2400" b="1" dirty="0"/>
          </a:p>
        </p:txBody>
      </p:sp>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s-MX" dirty="0"/>
              <a:t>Muchos de los problemas que enfrentamos no son por falta de trabajo, sino por falta de información útil. Regamos donde no hace falta, o dejamos de regar donde sí. Y cuando aparecen plagas, ya es tarde. ¿Podemos anticiparnos? Sí, pero con datos útiles, y hoy vamos hablaremos sobre cómo lograrlo.</a:t>
            </a:r>
            <a:endParaRPr lang="en-US" dirty="0"/>
          </a:p>
        </p:txBody>
      </p:sp>
    </p:spTree>
    <p:extLst>
      <p:ext uri="{BB962C8B-B14F-4D97-AF65-F5344CB8AC3E}">
        <p14:creationId xmlns:p14="http://schemas.microsoft.com/office/powerpoint/2010/main" val="62734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MX" dirty="0"/>
              <a:t>Todos hemos escuchado que la tecnología va a revolucionar el agro. </a:t>
            </a:r>
          </a:p>
          <a:p>
            <a:pPr marL="171450" indent="-171450">
              <a:buFont typeface="Arial" panose="020B0604020202020204" pitchFamily="34" charset="0"/>
              <a:buChar char="•"/>
            </a:pPr>
            <a:r>
              <a:rPr lang="es-MX" dirty="0"/>
              <a:t>Hoy tenemos sensores de humedad, estaciones meteorológicas, drones, satélites, automatización de riego, apps.</a:t>
            </a:r>
          </a:p>
          <a:p>
            <a:pPr marL="171450" indent="-171450">
              <a:buFont typeface="Arial" panose="020B0604020202020204" pitchFamily="34" charset="0"/>
              <a:buChar char="•"/>
            </a:pPr>
            <a:r>
              <a:rPr lang="es-MX" dirty="0"/>
              <a:t>Las marcas inundan el mercado.</a:t>
            </a:r>
          </a:p>
          <a:p>
            <a:pPr marL="171450" indent="-171450">
              <a:buFont typeface="Arial" panose="020B0604020202020204" pitchFamily="34" charset="0"/>
              <a:buChar char="•"/>
            </a:pPr>
            <a:r>
              <a:rPr lang="es-MX" dirty="0"/>
              <a:t>Lo importante no es tenerlo todo, sino saber qué sí te sirve en tu parcela.</a:t>
            </a:r>
          </a:p>
          <a:p>
            <a:pPr marL="171450" indent="-171450">
              <a:buFont typeface="Arial" panose="020B0604020202020204" pitchFamily="34" charset="0"/>
              <a:buChar char="•"/>
            </a:pPr>
            <a:r>
              <a:rPr lang="es-MX" dirty="0"/>
              <a:t>En el campo, lo que importa no es la promesa, sino el resultado. </a:t>
            </a:r>
          </a:p>
          <a:p>
            <a:pPr marL="628650" lvl="1" indent="-171450">
              <a:buFont typeface="Arial" panose="020B0604020202020204" pitchFamily="34" charset="0"/>
              <a:buChar char="•"/>
            </a:pPr>
            <a:r>
              <a:rPr lang="es-MX" dirty="0"/>
              <a:t>¿Cómo decidir mejor? </a:t>
            </a:r>
          </a:p>
          <a:p>
            <a:pPr marL="628650" lvl="1" indent="-171450">
              <a:buFont typeface="Arial" panose="020B0604020202020204" pitchFamily="34" charset="0"/>
              <a:buChar char="•"/>
            </a:pPr>
            <a:r>
              <a:rPr lang="es-MX" dirty="0"/>
              <a:t>¿Cómo ahorrar agua? </a:t>
            </a:r>
          </a:p>
          <a:p>
            <a:pPr marL="628650" lvl="1" indent="-171450">
              <a:buFont typeface="Arial" panose="020B0604020202020204" pitchFamily="34" charset="0"/>
              <a:buChar char="•"/>
            </a:pPr>
            <a:r>
              <a:rPr lang="es-MX" dirty="0"/>
              <a:t>¿Me ayuda a evitar plagas? </a:t>
            </a:r>
          </a:p>
          <a:p>
            <a:pPr marL="628650" lvl="1" indent="-171450">
              <a:buFont typeface="Arial" panose="020B0604020202020204" pitchFamily="34" charset="0"/>
              <a:buChar char="•"/>
            </a:pPr>
            <a:r>
              <a:rPr lang="es-MX" dirty="0"/>
              <a:t>¿Puedo lograr la eficiencia en el riego? </a:t>
            </a:r>
          </a:p>
          <a:p>
            <a:pPr marL="171450" indent="-171450">
              <a:buFont typeface="Arial" panose="020B0604020202020204" pitchFamily="34" charset="0"/>
              <a:buChar char="•"/>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5</a:t>
            </a:fld>
            <a:endParaRPr lang="es-MX"/>
          </a:p>
        </p:txBody>
      </p:sp>
    </p:spTree>
    <p:extLst>
      <p:ext uri="{BB962C8B-B14F-4D97-AF65-F5344CB8AC3E}">
        <p14:creationId xmlns:p14="http://schemas.microsoft.com/office/powerpoint/2010/main" val="4089252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No todos los sensores son iguales. Algunos miden humedad superficial, otros a profundidad. Algunos sirven para saber si regar, otros para prevenir plagas. Lo importante es entender qué mide cada uno y cómo colocarlo bien. Aquí les muestro los más útiles en campo: humedad del suelo, temperatura, humedad relativa, radiación y presión de vapor.</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6</a:t>
            </a:fld>
            <a:endParaRPr lang="es-MX"/>
          </a:p>
        </p:txBody>
      </p:sp>
    </p:spTree>
    <p:extLst>
      <p:ext uri="{BB962C8B-B14F-4D97-AF65-F5344CB8AC3E}">
        <p14:creationId xmlns:p14="http://schemas.microsoft.com/office/powerpoint/2010/main" val="2326502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i="0" u="sng" dirty="0">
                <a:solidFill>
                  <a:srgbClr val="424D5B"/>
                </a:solidFill>
                <a:effectLst/>
                <a:latin typeface="Open Sans" panose="020B0606030504020204" pitchFamily="34" charset="0"/>
              </a:rPr>
              <a:t>Sensores volumétricos de contenido de agua (Capacitivos) </a:t>
            </a:r>
          </a:p>
          <a:p>
            <a:pPr algn="l"/>
            <a:r>
              <a:rPr lang="es-MX" b="0" i="0" dirty="0">
                <a:solidFill>
                  <a:srgbClr val="424D5B"/>
                </a:solidFill>
                <a:effectLst/>
                <a:latin typeface="Open Sans" panose="020B0606030504020204" pitchFamily="34" charset="0"/>
              </a:rPr>
              <a:t>(Espectro SMEC300, SM100; </a:t>
            </a:r>
            <a:r>
              <a:rPr lang="es-MX" b="0" i="0" dirty="0" err="1">
                <a:solidFill>
                  <a:srgbClr val="424D5B"/>
                </a:solidFill>
                <a:effectLst/>
                <a:latin typeface="Open Sans" panose="020B0606030504020204" pitchFamily="34" charset="0"/>
              </a:rPr>
              <a:t>Sentek</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Enviroscan</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Diviner</a:t>
            </a:r>
            <a:r>
              <a:rPr lang="es-MX" b="0" i="0" dirty="0">
                <a:solidFill>
                  <a:srgbClr val="424D5B"/>
                </a:solidFill>
                <a:effectLst/>
                <a:latin typeface="Open Sans" panose="020B0606030504020204" pitchFamily="34" charset="0"/>
              </a:rPr>
              <a:t> 2000; METER 5TE, 5TN, etc.)</a:t>
            </a:r>
          </a:p>
          <a:p>
            <a:pPr algn="l"/>
            <a:r>
              <a:rPr lang="es-MX" b="0" i="0" dirty="0">
                <a:solidFill>
                  <a:srgbClr val="424D5B"/>
                </a:solidFill>
                <a:effectLst/>
                <a:latin typeface="Open Sans" panose="020B0606030504020204" pitchFamily="34" charset="0"/>
              </a:rPr>
              <a:t> </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El tiempo de respuesta es muy rápido.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Acceso remoto disponible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preciso si el sitio está calibrado.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Menos costoso que TDR</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Puede usarse en suelos con alto contenido salino en comparación con el TDR.</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Pequeña área de detección</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Afectado por las condiciones del suelo: salinidad, contenido de arcilla, temperatura, densidad aparente.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 prefiere la calibración específica del sitio/suelo</a:t>
            </a:r>
          </a:p>
          <a:p>
            <a:pPr algn="l"/>
            <a:endParaRPr lang="es-MX" b="1" i="0" dirty="0">
              <a:solidFill>
                <a:srgbClr val="424D5B"/>
              </a:solidFill>
              <a:effectLst/>
              <a:latin typeface="Open Sans" panose="020B0606030504020204" pitchFamily="34" charset="0"/>
            </a:endParaRPr>
          </a:p>
          <a:p>
            <a:pPr algn="l"/>
            <a:r>
              <a:rPr lang="es-MX" b="1" i="0" u="sng" dirty="0">
                <a:solidFill>
                  <a:srgbClr val="424D5B"/>
                </a:solidFill>
                <a:effectLst/>
                <a:latin typeface="Open Sans" panose="020B0606030504020204" pitchFamily="34" charset="0"/>
              </a:rPr>
              <a:t>TDR (Reflectometría en el dominio del tiempo)</a:t>
            </a:r>
          </a:p>
          <a:p>
            <a:pPr algn="l"/>
            <a:r>
              <a:rPr lang="es-MX" b="0" i="0" dirty="0">
                <a:solidFill>
                  <a:srgbClr val="424D5B"/>
                </a:solidFill>
                <a:effectLst/>
                <a:latin typeface="Open Sans" panose="020B0606030504020204" pitchFamily="34" charset="0"/>
              </a:rPr>
              <a:t>(</a:t>
            </a:r>
            <a:r>
              <a:rPr lang="es-MX" b="0" i="0" dirty="0" err="1">
                <a:solidFill>
                  <a:srgbClr val="424D5B"/>
                </a:solidFill>
                <a:effectLst/>
                <a:latin typeface="Open Sans" panose="020B0606030504020204" pitchFamily="34" charset="0"/>
              </a:rPr>
              <a:t>Acclima</a:t>
            </a:r>
            <a:r>
              <a:rPr lang="es-MX" b="0" i="0" dirty="0">
                <a:solidFill>
                  <a:srgbClr val="424D5B"/>
                </a:solidFill>
                <a:effectLst/>
                <a:latin typeface="Open Sans" panose="020B0606030504020204" pitchFamily="34" charset="0"/>
              </a:rPr>
              <a:t> verdadero TDR 315, 315L, 310 S; </a:t>
            </a:r>
            <a:r>
              <a:rPr lang="es-MX" b="0" i="0" dirty="0" err="1">
                <a:solidFill>
                  <a:srgbClr val="424D5B"/>
                </a:solidFill>
                <a:effectLst/>
                <a:latin typeface="Open Sans" panose="020B0606030504020204" pitchFamily="34" charset="0"/>
              </a:rPr>
              <a:t>Spectrum</a:t>
            </a:r>
            <a:r>
              <a:rPr lang="es-MX" b="0" i="0" dirty="0">
                <a:solidFill>
                  <a:srgbClr val="424D5B"/>
                </a:solidFill>
                <a:effectLst/>
                <a:latin typeface="Open Sans" panose="020B0606030504020204" pitchFamily="34" charset="0"/>
              </a:rPr>
              <a:t> Field Scout TDR; CS 655, 650 </a:t>
            </a:r>
            <a:r>
              <a:rPr lang="es-MX" b="0" i="0" dirty="0" err="1">
                <a:solidFill>
                  <a:srgbClr val="424D5B"/>
                </a:solidFill>
                <a:effectLst/>
                <a:latin typeface="Open Sans" panose="020B0606030504020204" pitchFamily="34" charset="0"/>
              </a:rPr>
              <a:t>tec</a:t>
            </a:r>
            <a:r>
              <a:rPr lang="es-MX" b="0" i="0" dirty="0">
                <a:solidFill>
                  <a:srgbClr val="424D5B"/>
                </a:solidFill>
                <a:effectLst/>
                <a:latin typeface="Open Sans" panose="020B0606030504020204" pitchFamily="34" charset="0"/>
              </a:rPr>
              <a:t>)</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exacta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Generalmente no se requiere calibración del suelo/sitio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Acceso remoto a los datos disponibles.</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Área de influencia muy pequeña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Tecnología cara</a:t>
            </a:r>
          </a:p>
          <a:p>
            <a:pPr algn="l"/>
            <a:endParaRPr lang="es-MX" b="1" i="0" dirty="0">
              <a:solidFill>
                <a:srgbClr val="424D5B"/>
              </a:solidFill>
              <a:effectLst/>
              <a:latin typeface="Open Sans" panose="020B0606030504020204" pitchFamily="34" charset="0"/>
            </a:endParaRPr>
          </a:p>
          <a:p>
            <a:pPr algn="l"/>
            <a:r>
              <a:rPr lang="es-MX" b="1" i="0" u="sng" dirty="0">
                <a:solidFill>
                  <a:srgbClr val="424D5B"/>
                </a:solidFill>
                <a:effectLst/>
                <a:latin typeface="Open Sans" panose="020B0606030504020204" pitchFamily="34" charset="0"/>
              </a:rPr>
              <a:t>Sonda de neutrones</a:t>
            </a:r>
          </a:p>
          <a:p>
            <a:pPr algn="l"/>
            <a:r>
              <a:rPr lang="es-MX" b="0" i="0" dirty="0">
                <a:solidFill>
                  <a:srgbClr val="424D5B"/>
                </a:solidFill>
                <a:effectLst/>
                <a:latin typeface="Open Sans" panose="020B0606030504020204" pitchFamily="34" charset="0"/>
              </a:rPr>
              <a:t>(CPN-</a:t>
            </a:r>
            <a:r>
              <a:rPr lang="es-MX" b="0" i="0" dirty="0" err="1">
                <a:solidFill>
                  <a:srgbClr val="424D5B"/>
                </a:solidFill>
                <a:effectLst/>
                <a:latin typeface="Open Sans" panose="020B0606030504020204" pitchFamily="34" charset="0"/>
              </a:rPr>
              <a:t>Instrotek</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Troxller</a:t>
            </a:r>
            <a:r>
              <a:rPr lang="es-MX" b="0" i="0" dirty="0">
                <a:solidFill>
                  <a:srgbClr val="424D5B"/>
                </a:solidFill>
                <a:effectLst/>
                <a:latin typeface="Open Sans" panose="020B0606030504020204" pitchFamily="34" charset="0"/>
              </a:rPr>
              <a:t>)</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Medidas precisas.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Muestra un área relativamente grande.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Un sensor para todos los sitios y profundidades.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se ve afectado por la salinidad ni por espacios de aire alrededor del tubo de acceso.</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Generalmente se requiere una calibración específica del suelo/sitio.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caro (~$10,000)</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Heavy</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Contiene material radiactivo (peligro para la seguridad). Se requiere licencia.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Lectura y grabación manual (~3 min./tubo de acceso)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es bueno a poca profundidad (&lt;6 pulgadas)</a:t>
            </a:r>
          </a:p>
          <a:p>
            <a:pPr marL="0" indent="0">
              <a:buFont typeface="Arial" panose="020B0604020202020204" pitchFamily="34" charset="0"/>
              <a:buNone/>
            </a:pPr>
            <a:endParaRPr lang="es-MX" dirty="0"/>
          </a:p>
          <a:p>
            <a:pPr algn="l"/>
            <a:r>
              <a:rPr lang="es-MX" b="1" i="0" u="sng" dirty="0">
                <a:solidFill>
                  <a:srgbClr val="424D5B"/>
                </a:solidFill>
                <a:effectLst/>
                <a:latin typeface="Open Sans" panose="020B0606030504020204" pitchFamily="34" charset="0"/>
              </a:rPr>
              <a:t>Tensiómetros </a:t>
            </a:r>
          </a:p>
          <a:p>
            <a:pPr algn="l"/>
            <a:r>
              <a:rPr lang="es-MX" b="0" i="0" dirty="0">
                <a:solidFill>
                  <a:srgbClr val="424D5B"/>
                </a:solidFill>
                <a:effectLst/>
                <a:latin typeface="Open Sans" panose="020B0606030504020204" pitchFamily="34" charset="0"/>
              </a:rPr>
              <a:t>(Tensiómetros </a:t>
            </a:r>
            <a:r>
              <a:rPr lang="es-MX" b="0" i="0" dirty="0" err="1">
                <a:solidFill>
                  <a:srgbClr val="424D5B"/>
                </a:solidFill>
                <a:effectLst/>
                <a:latin typeface="Open Sans" panose="020B0606030504020204" pitchFamily="34" charset="0"/>
              </a:rPr>
              <a:t>irrómetros</a:t>
            </a:r>
            <a:r>
              <a:rPr lang="es-MX" b="0" i="0" dirty="0">
                <a:solidFill>
                  <a:srgbClr val="424D5B"/>
                </a:solidFill>
                <a:effectLst/>
                <a:latin typeface="Open Sans" panose="020B0606030504020204" pitchFamily="34" charset="0"/>
              </a:rPr>
              <a:t>, etc.)</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Barato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afectado por la salinidad.</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Viene en diferentes longitudes.</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Rango operativo pequeño: no suficiente para suelos de textura fina (0-90 kPa).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Tiempo de respuesta lento a los cambios de agua del suelo.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 requiere mantenimiento frecuente.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soporta temperaturas frías.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Lecturas manuales y toma de datos.</a:t>
            </a:r>
          </a:p>
          <a:p>
            <a:pPr algn="l"/>
            <a:endParaRPr lang="es-MX" b="1" i="0" dirty="0">
              <a:solidFill>
                <a:srgbClr val="424D5B"/>
              </a:solidFill>
              <a:effectLst/>
              <a:latin typeface="Open Sans" panose="020B0606030504020204" pitchFamily="34" charset="0"/>
            </a:endParaRPr>
          </a:p>
          <a:p>
            <a:pPr algn="l"/>
            <a:r>
              <a:rPr lang="es-MX" b="0" i="0" dirty="0">
                <a:solidFill>
                  <a:srgbClr val="424D5B"/>
                </a:solidFill>
                <a:effectLst/>
                <a:latin typeface="Open Sans" panose="020B0606030504020204" pitchFamily="34" charset="0"/>
              </a:rPr>
              <a:t>(Sensores de marca de agua </a:t>
            </a:r>
            <a:r>
              <a:rPr lang="es-MX" b="0" i="0" dirty="0" err="1">
                <a:solidFill>
                  <a:srgbClr val="424D5B"/>
                </a:solidFill>
                <a:effectLst/>
                <a:latin typeface="Open Sans" panose="020B0606030504020204" pitchFamily="34" charset="0"/>
              </a:rPr>
              <a:t>Irrometer</a:t>
            </a:r>
            <a:r>
              <a:rPr lang="es-MX" b="0" i="0" dirty="0">
                <a:solidFill>
                  <a:srgbClr val="424D5B"/>
                </a:solidFill>
                <a:effectLst/>
                <a:latin typeface="Open Sans" panose="020B0606030504020204" pitchFamily="34" charset="0"/>
              </a:rPr>
              <a:t>, etc.)</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Buena precisión en suelos medios a finos.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Barato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Los datos se pueden registrar y recuperar de forma remota.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Amplio rango de tensión del suelo (0-220 </a:t>
            </a:r>
            <a:r>
              <a:rPr lang="es-MX" b="0" i="0" dirty="0" err="1">
                <a:solidFill>
                  <a:srgbClr val="424D5B"/>
                </a:solidFill>
                <a:effectLst/>
                <a:latin typeface="Open Sans" panose="020B0606030504020204" pitchFamily="34" charset="0"/>
              </a:rPr>
              <a:t>cb</a:t>
            </a:r>
            <a:r>
              <a:rPr lang="es-MX" b="0" i="0" dirty="0">
                <a:solidFill>
                  <a:srgbClr val="424D5B"/>
                </a:solidFill>
                <a:effectLst/>
                <a:latin typeface="Open Sans" panose="020B0606030504020204" pitchFamily="34" charset="0"/>
              </a:rPr>
              <a:t>).</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Medición continua en el mismo lugar.</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Tiempo de respuesta relativamente lento a los cambios de agua del suelo.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Menos preciso en suelos arenosos.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Sensible a la temperatura y la salinidad.</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Necesita calibrarse para cada tipo de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7</a:t>
            </a:fld>
            <a:endParaRPr lang="es-MX"/>
          </a:p>
        </p:txBody>
      </p:sp>
    </p:spTree>
    <p:extLst>
      <p:ext uri="{BB962C8B-B14F-4D97-AF65-F5344CB8AC3E}">
        <p14:creationId xmlns:p14="http://schemas.microsoft.com/office/powerpoint/2010/main" val="415899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8</a:t>
            </a:fld>
            <a:endParaRPr lang="es-MX"/>
          </a:p>
        </p:txBody>
      </p:sp>
    </p:spTree>
    <p:extLst>
      <p:ext uri="{BB962C8B-B14F-4D97-AF65-F5344CB8AC3E}">
        <p14:creationId xmlns:p14="http://schemas.microsoft.com/office/powerpoint/2010/main" val="194066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profundidad depende del cultivo. En chile verde, por ejemplo, los sensores van entre 15 y 30 cm. En algodón, entre 30 y 60. Y en durazno, hasta 80 cm. Si el sensor está mal colocado, los datos no sirven. Aquí les muestro ejemplos reales de colocación efectiva por cultivo.</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9</a:t>
            </a:fld>
            <a:endParaRPr lang="es-MX"/>
          </a:p>
        </p:txBody>
      </p:sp>
    </p:spTree>
    <p:extLst>
      <p:ext uri="{BB962C8B-B14F-4D97-AF65-F5344CB8AC3E}">
        <p14:creationId xmlns:p14="http://schemas.microsoft.com/office/powerpoint/2010/main" val="574573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Técnicas de muestreo: </a:t>
            </a:r>
          </a:p>
          <a:p>
            <a:pPr marL="171450" indent="-171450">
              <a:buFont typeface="Arial" panose="020B0604020202020204" pitchFamily="34" charset="0"/>
              <a:buChar char="•"/>
            </a:pPr>
            <a:r>
              <a:rPr lang="es-MX" dirty="0"/>
              <a:t>Aleatorio simple</a:t>
            </a:r>
          </a:p>
          <a:p>
            <a:pPr marL="171450" indent="-171450">
              <a:buFont typeface="Arial" panose="020B0604020202020204" pitchFamily="34" charset="0"/>
              <a:buChar char="•"/>
            </a:pPr>
            <a:r>
              <a:rPr lang="es-MX" dirty="0"/>
              <a:t>Aleatorio estratificado</a:t>
            </a:r>
          </a:p>
          <a:p>
            <a:pPr marL="171450" indent="-171450">
              <a:buFont typeface="Arial" panose="020B0604020202020204" pitchFamily="34" charset="0"/>
              <a:buChar char="•"/>
            </a:pPr>
            <a:r>
              <a:rPr lang="es-MX" dirty="0"/>
              <a:t>Sistemático rejilla rectangular </a:t>
            </a:r>
          </a:p>
          <a:p>
            <a:pPr marL="171450" indent="-171450">
              <a:buFont typeface="Arial" panose="020B0604020202020204" pitchFamily="34" charset="0"/>
              <a:buChar char="•"/>
            </a:pPr>
            <a:r>
              <a:rPr lang="es-MX" dirty="0"/>
              <a:t>Sistemático rejilla polar</a:t>
            </a:r>
          </a:p>
          <a:p>
            <a:pPr marL="171450" indent="-171450">
              <a:buFont typeface="Arial" panose="020B0604020202020204" pitchFamily="34" charset="0"/>
              <a:buChar char="•"/>
            </a:pPr>
            <a:r>
              <a:rPr lang="es-MX" dirty="0" err="1"/>
              <a:t>Zig-zag</a:t>
            </a:r>
            <a:r>
              <a:rPr lang="es-MX" dirty="0"/>
              <a:t> </a:t>
            </a:r>
          </a:p>
          <a:p>
            <a:pPr marL="171450" indent="-171450">
              <a:buFont typeface="Arial" panose="020B0604020202020204" pitchFamily="34" charset="0"/>
              <a:buChar char="•"/>
            </a:pPr>
            <a:r>
              <a:rPr lang="es-MX" dirty="0"/>
              <a:t>Diagonal </a:t>
            </a:r>
          </a:p>
          <a:p>
            <a:pPr marL="171450" indent="-171450">
              <a:buFont typeface="Arial" panose="020B0604020202020204" pitchFamily="34" charset="0"/>
              <a:buChar char="•"/>
            </a:pPr>
            <a:r>
              <a:rPr lang="es-MX" dirty="0"/>
              <a:t>Circular  </a:t>
            </a:r>
          </a:p>
          <a:p>
            <a:pPr marL="171450" indent="-171450">
              <a:buFont typeface="Arial" panose="020B0604020202020204" pitchFamily="34" charset="0"/>
              <a:buChar char="•"/>
            </a:pPr>
            <a:r>
              <a:rPr lang="es-MX" dirty="0"/>
              <a:t>Grilla</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10</a:t>
            </a:fld>
            <a:endParaRPr lang="es-MX"/>
          </a:p>
        </p:txBody>
      </p:sp>
    </p:spTree>
    <p:extLst>
      <p:ext uri="{BB962C8B-B14F-4D97-AF65-F5344CB8AC3E}">
        <p14:creationId xmlns:p14="http://schemas.microsoft.com/office/powerpoint/2010/main" val="3526900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66DEDD-2203-42AB-A777-137353E4811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58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78ED75DA-08A6-50B7-C811-D87CE8D9A975}"/>
              </a:ext>
            </a:extLst>
          </p:cNvPr>
          <p:cNvSpPr>
            <a:spLocks noGrp="1"/>
          </p:cNvSpPr>
          <p:nvPr>
            <p:ph type="sldNum" sz="quarter" idx="12"/>
          </p:nvPr>
        </p:nvSpPr>
        <p:spPr>
          <a:xfrm>
            <a:off x="9227049" y="6366624"/>
            <a:ext cx="2743200" cy="365125"/>
          </a:xfrm>
          <a:prstGeom prst="rect">
            <a:avLst/>
          </a:prstGeom>
        </p:spPr>
        <p:txBody>
          <a:bodyPr/>
          <a:lstStyle>
            <a:lvl1pPr>
              <a:defRPr sz="1800" b="1">
                <a:solidFill>
                  <a:schemeClr val="bg1"/>
                </a:solidFill>
              </a:defRPr>
            </a:lvl1pPr>
          </a:lstStyle>
          <a:p>
            <a:fld id="{52E6BA44-7E16-455D-9E1C-D100C0DD5F0B}" type="slidenum">
              <a:rPr lang="es-MX" smtClean="0"/>
              <a:pPr/>
              <a:t>‹Nº›</a:t>
            </a:fld>
            <a:endParaRPr lang="es-MX"/>
          </a:p>
        </p:txBody>
      </p:sp>
      <p:pic>
        <p:nvPicPr>
          <p:cNvPr id="3" name="Imagen 2">
            <a:extLst>
              <a:ext uri="{FF2B5EF4-FFF2-40B4-BE49-F238E27FC236}">
                <a16:creationId xmlns:a16="http://schemas.microsoft.com/office/drawing/2014/main" id="{DFD51BFE-28CE-4CFD-BE44-4B564C6774DB}"/>
              </a:ext>
            </a:extLst>
          </p:cNvPr>
          <p:cNvPicPr>
            <a:picLocks noChangeAspect="1"/>
          </p:cNvPicPr>
          <p:nvPr userDrawn="1"/>
        </p:nvPicPr>
        <p:blipFill>
          <a:blip r:embed="rId2"/>
          <a:stretch>
            <a:fillRect/>
          </a:stretch>
        </p:blipFill>
        <p:spPr>
          <a:xfrm flipH="1">
            <a:off x="0" y="0"/>
            <a:ext cx="12192000" cy="6858000"/>
          </a:xfrm>
          <a:prstGeom prst="rect">
            <a:avLst/>
          </a:prstGeom>
        </p:spPr>
      </p:pic>
    </p:spTree>
    <p:extLst>
      <p:ext uri="{BB962C8B-B14F-4D97-AF65-F5344CB8AC3E}">
        <p14:creationId xmlns:p14="http://schemas.microsoft.com/office/powerpoint/2010/main" val="284857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Dos objetos">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18DCC2E-E805-9D1B-6794-27C7C59142FE}"/>
              </a:ext>
            </a:extLst>
          </p:cNvPr>
          <p:cNvPicPr>
            <a:picLocks noChangeAspect="1" noChangeArrowheads="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bwMode="auto">
          <a:xfrm>
            <a:off x="-1" y="0"/>
            <a:ext cx="12192001" cy="6858000"/>
          </a:xfrm>
          <a:prstGeom prst="rect">
            <a:avLst/>
          </a:prstGeom>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DA72067F-0441-959E-3DFF-8D66F50E50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357138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pic>
        <p:nvPicPr>
          <p:cNvPr id="2" name="Picture 2" descr="Fondo vectorial de huerto de manzanos con ramitas de frutas y hojas de manzano en un hermoso paisaje">
            <a:extLst>
              <a:ext uri="{FF2B5EF4-FFF2-40B4-BE49-F238E27FC236}">
                <a16:creationId xmlns:a16="http://schemas.microsoft.com/office/drawing/2014/main" id="{2D2FB609-9C3C-8B15-8C07-C62714ACC387}"/>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0" y="0"/>
            <a:ext cx="12192000" cy="684442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8CCC3451-1549-0820-E3ED-A08E3DDCB4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2367212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EDF6EC0-BDD2-8CA9-E2EE-954819C40AA3}"/>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135773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631391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16"/>
        <p:cNvGrpSpPr/>
        <p:nvPr/>
      </p:nvGrpSpPr>
      <p:grpSpPr>
        <a:xfrm>
          <a:off x="0" y="0"/>
          <a:ext cx="0" cy="0"/>
          <a:chOff x="0" y="0"/>
          <a:chExt cx="0" cy="0"/>
        </a:xfrm>
      </p:grpSpPr>
      <p:pic>
        <p:nvPicPr>
          <p:cNvPr id="2" name="Imagen 1" descr="Imagen de la pantalla de un video juego&#10;&#10;Descripción generada automáticamente con confianza baja">
            <a:extLst>
              <a:ext uri="{FF2B5EF4-FFF2-40B4-BE49-F238E27FC236}">
                <a16:creationId xmlns:a16="http://schemas.microsoft.com/office/drawing/2014/main" id="{0FD56FD8-14A9-B764-580B-2B9233C25ED5}"/>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7A38AC80-5A8B-42FB-B076-BF51850645C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49236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68447"/>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60" r:id="rId3"/>
    <p:sldLayoutId id="2147483661" r:id="rId4"/>
    <p:sldLayoutId id="2147483662" r:id="rId5"/>
    <p:sldLayoutId id="2147483663"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54.jpe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5.png"/><Relationship Id="rId5" Type="http://schemas.microsoft.com/office/2007/relationships/hdphoto" Target="../media/hdphoto8.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5.png"/><Relationship Id="rId7" Type="http://schemas.openxmlformats.org/officeDocument/2006/relationships/diagramColors" Target="../diagrams/colors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jpeg"/><Relationship Id="rId18" Type="http://schemas.microsoft.com/office/2007/relationships/hdphoto" Target="../media/hdphoto11.wdp"/><Relationship Id="rId3" Type="http://schemas.openxmlformats.org/officeDocument/2006/relationships/image" Target="../media/image65.png"/><Relationship Id="rId21" Type="http://schemas.openxmlformats.org/officeDocument/2006/relationships/image" Target="../media/image82.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21.xml"/><Relationship Id="rId16" Type="http://schemas.openxmlformats.org/officeDocument/2006/relationships/image" Target="../media/image79.jpeg"/><Relationship Id="rId20" Type="http://schemas.microsoft.com/office/2007/relationships/hdphoto" Target="../media/hdphoto12.wdp"/><Relationship Id="rId1" Type="http://schemas.openxmlformats.org/officeDocument/2006/relationships/slideLayout" Target="../slideLayouts/slideLayout7.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85.png"/><Relationship Id="rId5" Type="http://schemas.openxmlformats.org/officeDocument/2006/relationships/image" Target="../media/image68.png"/><Relationship Id="rId15" Type="http://schemas.openxmlformats.org/officeDocument/2006/relationships/image" Target="../media/image78.svg"/><Relationship Id="rId23" Type="http://schemas.openxmlformats.org/officeDocument/2006/relationships/image" Target="../media/image84.png"/><Relationship Id="rId10" Type="http://schemas.openxmlformats.org/officeDocument/2006/relationships/image" Target="../media/image73.svg"/><Relationship Id="rId19" Type="http://schemas.openxmlformats.org/officeDocument/2006/relationships/image" Target="../media/image81.png"/><Relationship Id="rId4" Type="http://schemas.openxmlformats.org/officeDocument/2006/relationships/image" Target="../media/image67.jpe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3.sv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05.png"/><Relationship Id="rId3" Type="http://schemas.openxmlformats.org/officeDocument/2006/relationships/image" Target="../media/image91.png"/><Relationship Id="rId21" Type="http://schemas.openxmlformats.org/officeDocument/2006/relationships/image" Target="../media/image108.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26.png"/><Relationship Id="rId2" Type="http://schemas.openxmlformats.org/officeDocument/2006/relationships/notesSlide" Target="../notesSlides/notesSlide23.xml"/><Relationship Id="rId16" Type="http://schemas.openxmlformats.org/officeDocument/2006/relationships/image" Target="../media/image104.svg"/><Relationship Id="rId20"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0.jpeg"/><Relationship Id="rId10" Type="http://schemas.openxmlformats.org/officeDocument/2006/relationships/image" Target="../media/image98.svg"/><Relationship Id="rId19" Type="http://schemas.openxmlformats.org/officeDocument/2006/relationships/image" Target="../media/image106.pn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2.svg"/><Relationship Id="rId22"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8" Type="http://schemas.openxmlformats.org/officeDocument/2006/relationships/image" Target="../media/image120.jpeg"/><Relationship Id="rId13" Type="http://schemas.openxmlformats.org/officeDocument/2006/relationships/image" Target="../media/image124.png"/><Relationship Id="rId18" Type="http://schemas.microsoft.com/office/2007/relationships/hdphoto" Target="../media/hdphoto5.wdp"/><Relationship Id="rId3" Type="http://schemas.openxmlformats.org/officeDocument/2006/relationships/image" Target="../media/image115.jpeg"/><Relationship Id="rId21" Type="http://schemas.openxmlformats.org/officeDocument/2006/relationships/image" Target="../media/image128.png"/><Relationship Id="rId7" Type="http://schemas.openxmlformats.org/officeDocument/2006/relationships/image" Target="../media/image119.jpeg"/><Relationship Id="rId12" Type="http://schemas.microsoft.com/office/2007/relationships/hdphoto" Target="../media/hdphoto13.wdp"/><Relationship Id="rId17" Type="http://schemas.openxmlformats.org/officeDocument/2006/relationships/image" Target="../media/image16.png"/><Relationship Id="rId2" Type="http://schemas.openxmlformats.org/officeDocument/2006/relationships/notesSlide" Target="../notesSlides/notesSlide25.xml"/><Relationship Id="rId16" Type="http://schemas.microsoft.com/office/2007/relationships/hdphoto" Target="../media/hdphoto15.wdp"/><Relationship Id="rId20"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18.jpeg"/><Relationship Id="rId11" Type="http://schemas.openxmlformats.org/officeDocument/2006/relationships/image" Target="../media/image123.png"/><Relationship Id="rId24" Type="http://schemas.openxmlformats.org/officeDocument/2006/relationships/image" Target="../media/image131.png"/><Relationship Id="rId5" Type="http://schemas.openxmlformats.org/officeDocument/2006/relationships/image" Target="../media/image117.jpeg"/><Relationship Id="rId15" Type="http://schemas.openxmlformats.org/officeDocument/2006/relationships/image" Target="../media/image125.png"/><Relationship Id="rId23" Type="http://schemas.openxmlformats.org/officeDocument/2006/relationships/image" Target="../media/image130.png"/><Relationship Id="rId10" Type="http://schemas.openxmlformats.org/officeDocument/2006/relationships/image" Target="../media/image122.jpeg"/><Relationship Id="rId19" Type="http://schemas.openxmlformats.org/officeDocument/2006/relationships/image" Target="../media/image126.png"/><Relationship Id="rId4" Type="http://schemas.openxmlformats.org/officeDocument/2006/relationships/image" Target="../media/image116.jpeg"/><Relationship Id="rId9" Type="http://schemas.openxmlformats.org/officeDocument/2006/relationships/image" Target="../media/image121.jpeg"/><Relationship Id="rId14" Type="http://schemas.microsoft.com/office/2007/relationships/hdphoto" Target="../media/hdphoto14.wdp"/><Relationship Id="rId22" Type="http://schemas.openxmlformats.org/officeDocument/2006/relationships/image" Target="../media/image129.png"/></Relationships>
</file>

<file path=ppt/slides/_rels/slide28.xml.rels><?xml version="1.0" encoding="UTF-8" standalone="yes"?>
<Relationships xmlns="http://schemas.openxmlformats.org/package/2006/relationships"><Relationship Id="rId8" Type="http://schemas.microsoft.com/office/2007/relationships/hdphoto" Target="../media/hdphoto17.wdp"/><Relationship Id="rId13" Type="http://schemas.openxmlformats.org/officeDocument/2006/relationships/image" Target="../media/image137.png"/><Relationship Id="rId18" Type="http://schemas.openxmlformats.org/officeDocument/2006/relationships/image" Target="../media/image140.png"/><Relationship Id="rId3" Type="http://schemas.openxmlformats.org/officeDocument/2006/relationships/image" Target="../media/image7.png"/><Relationship Id="rId7" Type="http://schemas.openxmlformats.org/officeDocument/2006/relationships/image" Target="../media/image134.png"/><Relationship Id="rId12" Type="http://schemas.microsoft.com/office/2007/relationships/hdphoto" Target="../media/hdphoto19.wdp"/><Relationship Id="rId17" Type="http://schemas.openxmlformats.org/officeDocument/2006/relationships/image" Target="../media/image139.png"/><Relationship Id="rId2" Type="http://schemas.openxmlformats.org/officeDocument/2006/relationships/notesSlide" Target="../notesSlides/notesSlide26.xml"/><Relationship Id="rId16" Type="http://schemas.microsoft.com/office/2007/relationships/hdphoto" Target="../media/hdphoto21.wdp"/><Relationship Id="rId20" Type="http://schemas.openxmlformats.org/officeDocument/2006/relationships/image" Target="../media/image142.png"/><Relationship Id="rId1" Type="http://schemas.openxmlformats.org/officeDocument/2006/relationships/slideLayout" Target="../slideLayouts/slideLayout7.xml"/><Relationship Id="rId6" Type="http://schemas.microsoft.com/office/2007/relationships/hdphoto" Target="../media/hdphoto16.wdp"/><Relationship Id="rId11" Type="http://schemas.openxmlformats.org/officeDocument/2006/relationships/image" Target="../media/image136.png"/><Relationship Id="rId5" Type="http://schemas.openxmlformats.org/officeDocument/2006/relationships/image" Target="../media/image133.png"/><Relationship Id="rId15" Type="http://schemas.openxmlformats.org/officeDocument/2006/relationships/image" Target="../media/image138.png"/><Relationship Id="rId10" Type="http://schemas.microsoft.com/office/2007/relationships/hdphoto" Target="../media/hdphoto18.wdp"/><Relationship Id="rId19" Type="http://schemas.openxmlformats.org/officeDocument/2006/relationships/image" Target="../media/image141.png"/><Relationship Id="rId4" Type="http://schemas.openxmlformats.org/officeDocument/2006/relationships/image" Target="../media/image132.png"/><Relationship Id="rId9" Type="http://schemas.openxmlformats.org/officeDocument/2006/relationships/image" Target="../media/image135.png"/><Relationship Id="rId14" Type="http://schemas.microsoft.com/office/2007/relationships/hdphoto" Target="../media/hdphoto20.wdp"/></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image" Target="../media/image17.jpeg"/><Relationship Id="rId5" Type="http://schemas.openxmlformats.org/officeDocument/2006/relationships/diagramLayout" Target="../diagrams/layout1.xml"/><Relationship Id="rId10" Type="http://schemas.microsoft.com/office/2007/relationships/hdphoto" Target="../media/hdphoto5.wdp"/><Relationship Id="rId4" Type="http://schemas.openxmlformats.org/officeDocument/2006/relationships/diagramData" Target="../diagrams/data1.xm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7.wdp"/><Relationship Id="rId18" Type="http://schemas.openxmlformats.org/officeDocument/2006/relationships/image" Target="../media/image32.png"/><Relationship Id="rId3" Type="http://schemas.openxmlformats.org/officeDocument/2006/relationships/image" Target="../media/image19.png"/><Relationship Id="rId21" Type="http://schemas.openxmlformats.org/officeDocument/2006/relationships/image" Target="../media/image35.png"/><Relationship Id="rId7" Type="http://schemas.microsoft.com/office/2007/relationships/hdphoto" Target="../media/hdphoto6.wdp"/><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29.png"/><Relationship Id="rId23" Type="http://schemas.openxmlformats.org/officeDocument/2006/relationships/image" Target="../media/image4.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5.png"/><Relationship Id="rId5" Type="http://schemas.microsoft.com/office/2007/relationships/hdphoto" Target="../media/hdphoto8.wdp"/><Relationship Id="rId4" Type="http://schemas.openxmlformats.org/officeDocument/2006/relationships/image" Target="../media/image4.pn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8.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9.wdp"/><Relationship Id="rId5" Type="http://schemas.openxmlformats.org/officeDocument/2006/relationships/image" Target="../media/image50.png"/><Relationship Id="rId4" Type="http://schemas.openxmlformats.org/officeDocument/2006/relationships/image" Target="../media/image49.png"/><Relationship Id="rId9"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Forma&#10;&#10;Descripción generada automáticamente con confianza media">
            <a:extLst>
              <a:ext uri="{FF2B5EF4-FFF2-40B4-BE49-F238E27FC236}">
                <a16:creationId xmlns:a16="http://schemas.microsoft.com/office/drawing/2014/main" id="{C290C530-CE5E-BA64-5B6F-5BE7334284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081" y="142820"/>
            <a:ext cx="2379120" cy="496112"/>
          </a:xfrm>
          <a:prstGeom prst="rect">
            <a:avLst/>
          </a:prstGeom>
        </p:spPr>
      </p:pic>
      <p:grpSp>
        <p:nvGrpSpPr>
          <p:cNvPr id="8" name="Grupo 7">
            <a:extLst>
              <a:ext uri="{FF2B5EF4-FFF2-40B4-BE49-F238E27FC236}">
                <a16:creationId xmlns:a16="http://schemas.microsoft.com/office/drawing/2014/main" id="{78F510A8-0D9F-B7A6-B4A9-4A16D0923849}"/>
              </a:ext>
            </a:extLst>
          </p:cNvPr>
          <p:cNvGrpSpPr/>
          <p:nvPr/>
        </p:nvGrpSpPr>
        <p:grpSpPr>
          <a:xfrm>
            <a:off x="0" y="3954462"/>
            <a:ext cx="12192000" cy="2838211"/>
            <a:chOff x="0" y="3954462"/>
            <a:chExt cx="12192000" cy="2838211"/>
          </a:xfrm>
        </p:grpSpPr>
        <p:sp>
          <p:nvSpPr>
            <p:cNvPr id="20" name="Rectangle 6">
              <a:extLst>
                <a:ext uri="{FF2B5EF4-FFF2-40B4-BE49-F238E27FC236}">
                  <a16:creationId xmlns:a16="http://schemas.microsoft.com/office/drawing/2014/main" id="{AFFB31EF-B30A-49AC-A700-A4A633F58A5A}"/>
                </a:ext>
              </a:extLst>
            </p:cNvPr>
            <p:cNvSpPr/>
            <p:nvPr/>
          </p:nvSpPr>
          <p:spPr bwMode="auto">
            <a:xfrm>
              <a:off x="0" y="3954462"/>
              <a:ext cx="12192000" cy="2760719"/>
            </a:xfrm>
            <a:prstGeom prst="rect">
              <a:avLst/>
            </a:prstGeom>
            <a:solidFill>
              <a:schemeClr val="accent6">
                <a:lumMod val="60000"/>
                <a:lumOff val="4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180"/>
              <a:endParaRPr lang="en-US" sz="8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1" name="Text Box 9">
              <a:extLst>
                <a:ext uri="{FF2B5EF4-FFF2-40B4-BE49-F238E27FC236}">
                  <a16:creationId xmlns:a16="http://schemas.microsoft.com/office/drawing/2014/main" id="{FE020E40-A469-4DA1-BE94-AD808237ACCA}"/>
                </a:ext>
              </a:extLst>
            </p:cNvPr>
            <p:cNvSpPr txBox="1">
              <a:spLocks noChangeArrowheads="1"/>
            </p:cNvSpPr>
            <p:nvPr/>
          </p:nvSpPr>
          <p:spPr bwMode="auto">
            <a:xfrm>
              <a:off x="317500" y="4022684"/>
              <a:ext cx="11480801" cy="2769989"/>
            </a:xfrm>
            <a:prstGeom prst="rect">
              <a:avLst/>
            </a:prstGeom>
            <a:noFill/>
            <a:ln>
              <a:noFill/>
            </a:ln>
            <a:effectLst>
              <a:outerShdw blurRad="50800" dist="50800" dir="54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defRPr/>
              </a:pPr>
              <a:r>
                <a:rPr lang="es-MX" sz="32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LAS TECNOLOGÍAS DE MONITOREO Y CONTROL EN LA AGRICULTURA</a:t>
              </a:r>
            </a:p>
            <a:p>
              <a:pPr algn="ctr">
                <a:spcBef>
                  <a:spcPts val="1200"/>
                </a:spcBef>
                <a:spcAft>
                  <a:spcPts val="1200"/>
                </a:spcAft>
                <a:defRPr/>
              </a:pPr>
              <a:r>
                <a:rPr lang="es-MX" sz="24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LO QUE FUNCIONA, LO QUE NO Y CÓMO SACARLE EL MAYOR PROVECHO</a:t>
              </a:r>
              <a:br>
                <a:rPr lang="es-ES" sz="4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br>
              <a:r>
                <a:rPr lang="es-ES" sz="14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Cosme Ernesto Santiesteban Toca, PhD</a:t>
              </a:r>
              <a:b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b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CEO DTA-Agrícola</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Calle 37 ½ No. 4009. Chihuahua, 31060.</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cosme@dtaamerica.com</a:t>
              </a:r>
              <a:endParaRPr lang="es-ES_tradnl"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endParaRPr>
            </a:p>
          </p:txBody>
        </p:sp>
        <p:pic>
          <p:nvPicPr>
            <p:cNvPr id="6" name="Imagen 5">
              <a:extLst>
                <a:ext uri="{FF2B5EF4-FFF2-40B4-BE49-F238E27FC236}">
                  <a16:creationId xmlns:a16="http://schemas.microsoft.com/office/drawing/2014/main" id="{F83D89F1-F63B-A80A-D4F4-44E1504CF933}"/>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a:xfrm>
              <a:off x="10343381" y="5260261"/>
              <a:ext cx="1454920" cy="1454920"/>
            </a:xfrm>
            <a:prstGeom prst="rect">
              <a:avLst/>
            </a:prstGeom>
          </p:spPr>
        </p:pic>
      </p:grpSp>
    </p:spTree>
    <p:extLst>
      <p:ext uri="{BB962C8B-B14F-4D97-AF65-F5344CB8AC3E}">
        <p14:creationId xmlns:p14="http://schemas.microsoft.com/office/powerpoint/2010/main" val="3411516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B9F6919-9E7D-4CA7-A2E6-348058F4384B}"/>
              </a:ext>
            </a:extLst>
          </p:cNvPr>
          <p:cNvPicPr>
            <a:picLocks noChangeAspect="1"/>
          </p:cNvPicPr>
          <p:nvPr/>
        </p:nvPicPr>
        <p:blipFill>
          <a:blip r:embed="rId3"/>
          <a:stretch>
            <a:fillRect/>
          </a:stretch>
        </p:blipFill>
        <p:spPr>
          <a:xfrm>
            <a:off x="518076" y="1022256"/>
            <a:ext cx="5405030" cy="2833749"/>
          </a:xfrm>
          <a:prstGeom prst="rect">
            <a:avLst/>
          </a:prstGeom>
        </p:spPr>
      </p:pic>
      <p:pic>
        <p:nvPicPr>
          <p:cNvPr id="19" name="Imagen 18">
            <a:extLst>
              <a:ext uri="{FF2B5EF4-FFF2-40B4-BE49-F238E27FC236}">
                <a16:creationId xmlns:a16="http://schemas.microsoft.com/office/drawing/2014/main" id="{5D74CD0D-923B-453F-A7FF-65BCB0A592C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09553" y="1107763"/>
            <a:ext cx="4194150" cy="2681470"/>
          </a:xfrm>
          <a:prstGeom prst="rect">
            <a:avLst/>
          </a:prstGeom>
          <a:effectLst>
            <a:outerShdw blurRad="50800" dist="38100" dir="2700000" algn="tl" rotWithShape="0">
              <a:prstClr val="black">
                <a:alpha val="40000"/>
              </a:prstClr>
            </a:outerShdw>
          </a:effectLst>
        </p:spPr>
      </p:pic>
      <p:sp>
        <p:nvSpPr>
          <p:cNvPr id="18" name="CuadroTexto 17">
            <a:extLst>
              <a:ext uri="{FF2B5EF4-FFF2-40B4-BE49-F238E27FC236}">
                <a16:creationId xmlns:a16="http://schemas.microsoft.com/office/drawing/2014/main" id="{AEF9BBA1-03A8-465A-8152-B28FC2D636A2}"/>
              </a:ext>
            </a:extLst>
          </p:cNvPr>
          <p:cNvSpPr txBox="1"/>
          <p:nvPr/>
        </p:nvSpPr>
        <p:spPr>
          <a:xfrm>
            <a:off x="6268216" y="2177520"/>
            <a:ext cx="496226" cy="523220"/>
          </a:xfrm>
          <a:prstGeom prst="rect">
            <a:avLst/>
          </a:prstGeom>
          <a:noFill/>
        </p:spPr>
        <p:txBody>
          <a:bodyPr wrap="none" rtlCol="0">
            <a:spAutoFit/>
          </a:bodyPr>
          <a:lstStyle/>
          <a:p>
            <a:r>
              <a:rPr lang="es-MX" sz="2800" b="1" dirty="0"/>
              <a:t>vs</a:t>
            </a:r>
          </a:p>
        </p:txBody>
      </p:sp>
      <p:pic>
        <p:nvPicPr>
          <p:cNvPr id="21" name="Imagen 20">
            <a:extLst>
              <a:ext uri="{FF2B5EF4-FFF2-40B4-BE49-F238E27FC236}">
                <a16:creationId xmlns:a16="http://schemas.microsoft.com/office/drawing/2014/main" id="{21B0F3AD-8D9E-4261-B677-E05BA70862E7}"/>
              </a:ext>
            </a:extLst>
          </p:cNvPr>
          <p:cNvPicPr>
            <a:picLocks noChangeAspect="1"/>
          </p:cNvPicPr>
          <p:nvPr/>
        </p:nvPicPr>
        <p:blipFill>
          <a:blip r:embed="rId5"/>
          <a:stretch>
            <a:fillRect/>
          </a:stretch>
        </p:blipFill>
        <p:spPr>
          <a:xfrm>
            <a:off x="1" y="2272766"/>
            <a:ext cx="12192000" cy="4572638"/>
          </a:xfrm>
          <a:prstGeom prst="rect">
            <a:avLst/>
          </a:prstGeom>
        </p:spPr>
      </p:pic>
      <p:sp>
        <p:nvSpPr>
          <p:cNvPr id="22" name="CuadroTexto 21">
            <a:extLst>
              <a:ext uri="{FF2B5EF4-FFF2-40B4-BE49-F238E27FC236}">
                <a16:creationId xmlns:a16="http://schemas.microsoft.com/office/drawing/2014/main" id="{23034E58-37E8-46DF-8D98-BAD47BB019F8}"/>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¿DÓNDE Y CUÁNTOS SENSORES DEBO PONER?</a:t>
            </a:r>
          </a:p>
        </p:txBody>
      </p:sp>
    </p:spTree>
    <p:extLst>
      <p:ext uri="{BB962C8B-B14F-4D97-AF65-F5344CB8AC3E}">
        <p14:creationId xmlns:p14="http://schemas.microsoft.com/office/powerpoint/2010/main" val="423649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272766"/>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18078"/>
            <a:ext cx="1574801" cy="328389"/>
          </a:xfrm>
          <a:prstGeom prst="rect">
            <a:avLst/>
          </a:prstGeom>
          <a:effectLst>
            <a:glow rad="25400">
              <a:schemeClr val="tx1">
                <a:alpha val="20000"/>
              </a:schemeClr>
            </a:glow>
            <a:outerShdw blurRad="76200" dir="5400000" algn="ctr" rotWithShape="0">
              <a:schemeClr val="tx1"/>
            </a:outerShdw>
          </a:effectLst>
        </p:spPr>
      </p:pic>
      <p:pic>
        <p:nvPicPr>
          <p:cNvPr id="19" name="Imagen 18">
            <a:extLst>
              <a:ext uri="{FF2B5EF4-FFF2-40B4-BE49-F238E27FC236}">
                <a16:creationId xmlns:a16="http://schemas.microsoft.com/office/drawing/2014/main" id="{E419E54D-0CBD-8594-C72D-AC2237127D4E}"/>
              </a:ext>
            </a:extLst>
          </p:cNvPr>
          <p:cNvPicPr>
            <a:picLocks noChangeAspect="1"/>
          </p:cNvPicPr>
          <p:nvPr/>
        </p:nvPicPr>
        <p:blipFill rotWithShape="1">
          <a:blip r:embed="rId6"/>
          <a:srcRect l="22898" t="10170" r="22629" b="10105"/>
          <a:stretch/>
        </p:blipFill>
        <p:spPr>
          <a:xfrm>
            <a:off x="8671970" y="1002757"/>
            <a:ext cx="2944268" cy="5713430"/>
          </a:xfrm>
          <a:prstGeom prst="rect">
            <a:avLst/>
          </a:prstGeom>
          <a:effectLst>
            <a:glow rad="50800">
              <a:schemeClr val="bg1">
                <a:alpha val="87000"/>
              </a:schemeClr>
            </a:glow>
          </a:effectLst>
        </p:spPr>
      </p:pic>
      <p:cxnSp>
        <p:nvCxnSpPr>
          <p:cNvPr id="21" name="Conector recto 20">
            <a:extLst>
              <a:ext uri="{FF2B5EF4-FFF2-40B4-BE49-F238E27FC236}">
                <a16:creationId xmlns:a16="http://schemas.microsoft.com/office/drawing/2014/main" id="{D352F3BB-AFB0-7C5A-B9E9-55E93558EAE4}"/>
              </a:ext>
            </a:extLst>
          </p:cNvPr>
          <p:cNvCxnSpPr/>
          <p:nvPr/>
        </p:nvCxnSpPr>
        <p:spPr>
          <a:xfrm>
            <a:off x="4693031" y="5698581"/>
            <a:ext cx="3600000" cy="0"/>
          </a:xfrm>
          <a:prstGeom prst="line">
            <a:avLst/>
          </a:prstGeom>
          <a:ln w="38100"/>
          <a:effectLst>
            <a:glow rad="76200">
              <a:schemeClr val="bg1"/>
            </a:glow>
          </a:effectLst>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B087FA0-FA3B-1310-A5B6-DBE1F4A13E49}"/>
              </a:ext>
            </a:extLst>
          </p:cNvPr>
          <p:cNvCxnSpPr>
            <a:cxnSpLocks/>
          </p:cNvCxnSpPr>
          <p:nvPr/>
        </p:nvCxnSpPr>
        <p:spPr>
          <a:xfrm>
            <a:off x="5096623" y="4802639"/>
            <a:ext cx="0" cy="753704"/>
          </a:xfrm>
          <a:prstGeom prst="line">
            <a:avLst/>
          </a:prstGeom>
          <a:ln w="38100">
            <a:headEnd type="arrow" w="med" len="med"/>
            <a:tailEnd type="arrow" w="med" len="med"/>
          </a:ln>
          <a:effectLst>
            <a:glow rad="76200">
              <a:schemeClr val="bg1"/>
            </a:glow>
          </a:effectLst>
        </p:spPr>
        <p:style>
          <a:lnRef idx="3">
            <a:schemeClr val="dk1"/>
          </a:lnRef>
          <a:fillRef idx="0">
            <a:schemeClr val="dk1"/>
          </a:fillRef>
          <a:effectRef idx="2">
            <a:schemeClr val="dk1"/>
          </a:effectRef>
          <a:fontRef idx="minor">
            <a:schemeClr val="tx1"/>
          </a:fontRef>
        </p:style>
      </p:cxnSp>
      <p:sp>
        <p:nvSpPr>
          <p:cNvPr id="25" name="CuadroTexto 24">
            <a:extLst>
              <a:ext uri="{FF2B5EF4-FFF2-40B4-BE49-F238E27FC236}">
                <a16:creationId xmlns:a16="http://schemas.microsoft.com/office/drawing/2014/main" id="{60CCFA64-2F85-65CF-9281-52730E354F27}"/>
              </a:ext>
            </a:extLst>
          </p:cNvPr>
          <p:cNvSpPr txBox="1"/>
          <p:nvPr/>
        </p:nvSpPr>
        <p:spPr>
          <a:xfrm>
            <a:off x="5474235" y="4747783"/>
            <a:ext cx="2553904" cy="830997"/>
          </a:xfrm>
          <a:prstGeom prst="rect">
            <a:avLst/>
          </a:prstGeom>
          <a:noFill/>
          <a:effectLst>
            <a:glow rad="127000">
              <a:srgbClr val="FFFF00"/>
            </a:glo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Profundidad efectiva</a:t>
            </a:r>
          </a:p>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90% aprovechamiento</a:t>
            </a:r>
          </a:p>
        </p:txBody>
      </p:sp>
      <p:graphicFrame>
        <p:nvGraphicFramePr>
          <p:cNvPr id="2" name="Tabla 2">
            <a:extLst>
              <a:ext uri="{FF2B5EF4-FFF2-40B4-BE49-F238E27FC236}">
                <a16:creationId xmlns:a16="http://schemas.microsoft.com/office/drawing/2014/main" id="{2CB1B338-5EB3-4476-93F7-E4EF011FD01D}"/>
              </a:ext>
            </a:extLst>
          </p:cNvPr>
          <p:cNvGraphicFramePr>
            <a:graphicFrameLocks noGrp="1"/>
          </p:cNvGraphicFramePr>
          <p:nvPr>
            <p:extLst>
              <p:ext uri="{D42A27DB-BD31-4B8C-83A1-F6EECF244321}">
                <p14:modId xmlns:p14="http://schemas.microsoft.com/office/powerpoint/2010/main" val="3992707767"/>
              </p:ext>
            </p:extLst>
          </p:nvPr>
        </p:nvGraphicFramePr>
        <p:xfrm>
          <a:off x="3807532" y="1700652"/>
          <a:ext cx="4787371" cy="1483360"/>
        </p:xfrm>
        <a:graphic>
          <a:graphicData uri="http://schemas.openxmlformats.org/drawingml/2006/table">
            <a:tbl>
              <a:tblPr firstRow="1" bandRow="1">
                <a:effectLst>
                  <a:outerShdw blurRad="50800" dist="38100" dir="2700000" algn="tl" rotWithShape="0">
                    <a:prstClr val="black">
                      <a:alpha val="40000"/>
                    </a:prstClr>
                  </a:outerShdw>
                </a:effectLst>
                <a:tableStyleId>{93296810-A885-4BE3-A3E7-6D5BEEA58F35}</a:tableStyleId>
              </a:tblPr>
              <a:tblGrid>
                <a:gridCol w="1112088">
                  <a:extLst>
                    <a:ext uri="{9D8B030D-6E8A-4147-A177-3AD203B41FA5}">
                      <a16:colId xmlns:a16="http://schemas.microsoft.com/office/drawing/2014/main" val="924752394"/>
                    </a:ext>
                  </a:extLst>
                </a:gridCol>
                <a:gridCol w="3675283">
                  <a:extLst>
                    <a:ext uri="{9D8B030D-6E8A-4147-A177-3AD203B41FA5}">
                      <a16:colId xmlns:a16="http://schemas.microsoft.com/office/drawing/2014/main" val="2965406017"/>
                    </a:ext>
                  </a:extLst>
                </a:gridCol>
              </a:tblGrid>
              <a:tr h="370840">
                <a:tc>
                  <a:txBody>
                    <a:bodyPr/>
                    <a:lstStyle/>
                    <a:p>
                      <a:pPr algn="ctr"/>
                      <a:r>
                        <a:rPr lang="es-MX" sz="1600" dirty="0">
                          <a:effectLst>
                            <a:outerShdw blurRad="38100" dist="38100" dir="2700000" algn="tl">
                              <a:srgbClr val="000000">
                                <a:alpha val="43137"/>
                              </a:srgbClr>
                            </a:outerShdw>
                          </a:effectLst>
                          <a:latin typeface="Agency FB" panose="020B0503020202020204" pitchFamily="34" charset="0"/>
                        </a:rPr>
                        <a:t>Profundidad</a:t>
                      </a:r>
                    </a:p>
                  </a:txBody>
                  <a:tcPr/>
                </a:tc>
                <a:tc>
                  <a:txBody>
                    <a:bodyPr/>
                    <a:lstStyle/>
                    <a:p>
                      <a:pPr algn="ctr"/>
                      <a:r>
                        <a:rPr lang="es-MX" sz="1600" dirty="0">
                          <a:effectLst>
                            <a:outerShdw blurRad="38100" dist="38100" dir="2700000" algn="tl">
                              <a:srgbClr val="000000">
                                <a:alpha val="43137"/>
                              </a:srgbClr>
                            </a:outerShdw>
                          </a:effectLst>
                          <a:latin typeface="Agency FB" panose="020B0503020202020204" pitchFamily="34" charset="0"/>
                        </a:rPr>
                        <a:t>Medición</a:t>
                      </a:r>
                    </a:p>
                  </a:txBody>
                  <a:tcPr/>
                </a:tc>
                <a:extLst>
                  <a:ext uri="{0D108BD9-81ED-4DB2-BD59-A6C34878D82A}">
                    <a16:rowId xmlns:a16="http://schemas.microsoft.com/office/drawing/2014/main" val="261504849"/>
                  </a:ext>
                </a:extLst>
              </a:tr>
              <a:tr h="370840">
                <a:tc>
                  <a:txBody>
                    <a:bodyPr/>
                    <a:lstStyle/>
                    <a:p>
                      <a:pPr algn="l"/>
                      <a:r>
                        <a:rPr lang="es-MX" sz="1600" b="1" dirty="0">
                          <a:latin typeface="Agency FB" panose="020B0503020202020204" pitchFamily="34" charset="0"/>
                        </a:rPr>
                        <a:t>  0 –  30 cm</a:t>
                      </a:r>
                    </a:p>
                  </a:txBody>
                  <a:tcPr anchor="ctr"/>
                </a:tc>
                <a:tc>
                  <a:txBody>
                    <a:bodyPr/>
                    <a:lstStyle/>
                    <a:p>
                      <a:r>
                        <a:rPr lang="es-MX" sz="1600">
                          <a:latin typeface="Agency FB" panose="020B0503020202020204" pitchFamily="34" charset="0"/>
                        </a:rPr>
                        <a:t>Captación de agua y nutrientes esenciales.</a:t>
                      </a:r>
                    </a:p>
                  </a:txBody>
                  <a:tcPr anchor="ctr"/>
                </a:tc>
                <a:extLst>
                  <a:ext uri="{0D108BD9-81ED-4DB2-BD59-A6C34878D82A}">
                    <a16:rowId xmlns:a16="http://schemas.microsoft.com/office/drawing/2014/main" val="4019214460"/>
                  </a:ext>
                </a:extLst>
              </a:tr>
              <a:tr h="370840">
                <a:tc>
                  <a:txBody>
                    <a:bodyPr/>
                    <a:lstStyle/>
                    <a:p>
                      <a:pPr algn="l"/>
                      <a:r>
                        <a:rPr lang="es-MX" sz="1600" b="1" dirty="0">
                          <a:latin typeface="Agency FB" panose="020B0503020202020204" pitchFamily="34" charset="0"/>
                        </a:rPr>
                        <a:t>30 –  60 cm</a:t>
                      </a:r>
                    </a:p>
                  </a:txBody>
                  <a:tcPr anchor="ctr"/>
                </a:tc>
                <a:tc>
                  <a:txBody>
                    <a:bodyPr/>
                    <a:lstStyle/>
                    <a:p>
                      <a:r>
                        <a:rPr lang="es-MX" sz="1600">
                          <a:latin typeface="Agency FB" panose="020B0503020202020204" pitchFamily="34" charset="0"/>
                        </a:rPr>
                        <a:t>Almacenamiento de nutrientes y soporte estructural.</a:t>
                      </a:r>
                    </a:p>
                  </a:txBody>
                  <a:tcPr anchor="ctr"/>
                </a:tc>
                <a:extLst>
                  <a:ext uri="{0D108BD9-81ED-4DB2-BD59-A6C34878D82A}">
                    <a16:rowId xmlns:a16="http://schemas.microsoft.com/office/drawing/2014/main" val="2581181545"/>
                  </a:ext>
                </a:extLst>
              </a:tr>
              <a:tr h="370840">
                <a:tc>
                  <a:txBody>
                    <a:bodyPr/>
                    <a:lstStyle/>
                    <a:p>
                      <a:pPr algn="l"/>
                      <a:r>
                        <a:rPr lang="es-MX" sz="1600" b="1" dirty="0">
                          <a:latin typeface="Agency FB" panose="020B0503020202020204" pitchFamily="34" charset="0"/>
                        </a:rPr>
                        <a:t>60 – 120 cm</a:t>
                      </a:r>
                    </a:p>
                  </a:txBody>
                  <a:tcPr anchor="ctr"/>
                </a:tc>
                <a:tc>
                  <a:txBody>
                    <a:bodyPr/>
                    <a:lstStyle/>
                    <a:p>
                      <a:r>
                        <a:rPr lang="es-MX" sz="1600" dirty="0">
                          <a:latin typeface="Agency FB" panose="020B0503020202020204" pitchFamily="34" charset="0"/>
                        </a:rPr>
                        <a:t>Extracción de agua en condiciones de estrés hídrico.</a:t>
                      </a:r>
                    </a:p>
                  </a:txBody>
                  <a:tcPr anchor="ctr"/>
                </a:tc>
                <a:extLst>
                  <a:ext uri="{0D108BD9-81ED-4DB2-BD59-A6C34878D82A}">
                    <a16:rowId xmlns:a16="http://schemas.microsoft.com/office/drawing/2014/main" val="1836590581"/>
                  </a:ext>
                </a:extLst>
              </a:tr>
            </a:tbl>
          </a:graphicData>
        </a:graphic>
      </p:graphicFrame>
      <p:sp>
        <p:nvSpPr>
          <p:cNvPr id="13" name="CuadroTexto 12">
            <a:extLst>
              <a:ext uri="{FF2B5EF4-FFF2-40B4-BE49-F238E27FC236}">
                <a16:creationId xmlns:a16="http://schemas.microsoft.com/office/drawing/2014/main" id="{E4A41066-865D-4BC5-B28D-0AE547A6922B}"/>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 QUÉ PROFUNDIDAD INSERTO EL SENSOR?</a:t>
            </a:r>
          </a:p>
        </p:txBody>
      </p:sp>
      <p:pic>
        <p:nvPicPr>
          <p:cNvPr id="4" name="Imagen 3">
            <a:extLst>
              <a:ext uri="{FF2B5EF4-FFF2-40B4-BE49-F238E27FC236}">
                <a16:creationId xmlns:a16="http://schemas.microsoft.com/office/drawing/2014/main" id="{E8242D13-82AD-4AEB-9299-483DAEB30E13}"/>
              </a:ext>
            </a:extLst>
          </p:cNvPr>
          <p:cNvPicPr>
            <a:picLocks noChangeAspect="1"/>
          </p:cNvPicPr>
          <p:nvPr/>
        </p:nvPicPr>
        <p:blipFill>
          <a:blip r:embed="rId7"/>
          <a:stretch>
            <a:fillRect/>
          </a:stretch>
        </p:blipFill>
        <p:spPr>
          <a:xfrm>
            <a:off x="1271109" y="-12596"/>
            <a:ext cx="3347803" cy="6858000"/>
          </a:xfrm>
          <a:prstGeom prst="rect">
            <a:avLst/>
          </a:prstGeom>
        </p:spPr>
      </p:pic>
    </p:spTree>
    <p:extLst>
      <p:ext uri="{BB962C8B-B14F-4D97-AF65-F5344CB8AC3E}">
        <p14:creationId xmlns:p14="http://schemas.microsoft.com/office/powerpoint/2010/main" val="3764944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272766"/>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18078"/>
            <a:ext cx="1574801" cy="328389"/>
          </a:xfrm>
          <a:prstGeom prst="rect">
            <a:avLst/>
          </a:prstGeom>
          <a:effectLst>
            <a:glow rad="25400">
              <a:schemeClr val="tx1">
                <a:alpha val="20000"/>
              </a:schemeClr>
            </a:glow>
            <a:outerShdw blurRad="76200" dir="5400000" algn="ctr" rotWithShape="0">
              <a:schemeClr val="tx1"/>
            </a:outerShdw>
          </a:effectLst>
        </p:spPr>
      </p:pic>
      <p:sp>
        <p:nvSpPr>
          <p:cNvPr id="13" name="CuadroTexto 12">
            <a:extLst>
              <a:ext uri="{FF2B5EF4-FFF2-40B4-BE49-F238E27FC236}">
                <a16:creationId xmlns:a16="http://schemas.microsoft.com/office/drawing/2014/main" id="{E4A41066-865D-4BC5-B28D-0AE547A6922B}"/>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 QUÉ PROFUNDIDAD INSERTO EL SENSOR?</a:t>
            </a:r>
          </a:p>
        </p:txBody>
      </p:sp>
      <p:graphicFrame>
        <p:nvGraphicFramePr>
          <p:cNvPr id="3" name="Tabla 2">
            <a:extLst>
              <a:ext uri="{FF2B5EF4-FFF2-40B4-BE49-F238E27FC236}">
                <a16:creationId xmlns:a16="http://schemas.microsoft.com/office/drawing/2014/main" id="{1B4221B8-D222-4885-B11B-2FB0C5C273D7}"/>
              </a:ext>
            </a:extLst>
          </p:cNvPr>
          <p:cNvGraphicFramePr>
            <a:graphicFrameLocks noGrp="1"/>
          </p:cNvGraphicFramePr>
          <p:nvPr/>
        </p:nvGraphicFramePr>
        <p:xfrm>
          <a:off x="3216778" y="1765442"/>
          <a:ext cx="5758444" cy="4471704"/>
        </p:xfrm>
        <a:graphic>
          <a:graphicData uri="http://schemas.openxmlformats.org/drawingml/2006/table">
            <a:tbl>
              <a:tblPr/>
              <a:tblGrid>
                <a:gridCol w="582558">
                  <a:extLst>
                    <a:ext uri="{9D8B030D-6E8A-4147-A177-3AD203B41FA5}">
                      <a16:colId xmlns:a16="http://schemas.microsoft.com/office/drawing/2014/main" val="360237952"/>
                    </a:ext>
                  </a:extLst>
                </a:gridCol>
                <a:gridCol w="1443762">
                  <a:extLst>
                    <a:ext uri="{9D8B030D-6E8A-4147-A177-3AD203B41FA5}">
                      <a16:colId xmlns:a16="http://schemas.microsoft.com/office/drawing/2014/main" val="3050338853"/>
                    </a:ext>
                  </a:extLst>
                </a:gridCol>
                <a:gridCol w="796957">
                  <a:extLst>
                    <a:ext uri="{9D8B030D-6E8A-4147-A177-3AD203B41FA5}">
                      <a16:colId xmlns:a16="http://schemas.microsoft.com/office/drawing/2014/main" val="4265789723"/>
                    </a:ext>
                  </a:extLst>
                </a:gridCol>
                <a:gridCol w="769525">
                  <a:extLst>
                    <a:ext uri="{9D8B030D-6E8A-4147-A177-3AD203B41FA5}">
                      <a16:colId xmlns:a16="http://schemas.microsoft.com/office/drawing/2014/main" val="3113549174"/>
                    </a:ext>
                  </a:extLst>
                </a:gridCol>
                <a:gridCol w="747868">
                  <a:extLst>
                    <a:ext uri="{9D8B030D-6E8A-4147-A177-3AD203B41FA5}">
                      <a16:colId xmlns:a16="http://schemas.microsoft.com/office/drawing/2014/main" val="1932198371"/>
                    </a:ext>
                  </a:extLst>
                </a:gridCol>
                <a:gridCol w="1417774">
                  <a:extLst>
                    <a:ext uri="{9D8B030D-6E8A-4147-A177-3AD203B41FA5}">
                      <a16:colId xmlns:a16="http://schemas.microsoft.com/office/drawing/2014/main" val="172116095"/>
                    </a:ext>
                  </a:extLst>
                </a:gridCol>
              </a:tblGrid>
              <a:tr h="344899">
                <a:tc>
                  <a:txBody>
                    <a:bodyPr/>
                    <a:lstStyle/>
                    <a:p>
                      <a:pPr marL="0" marR="0" fontAlgn="t">
                        <a:spcBef>
                          <a:spcPts val="0"/>
                        </a:spcBef>
                        <a:spcAft>
                          <a:spcPts val="0"/>
                        </a:spcAft>
                      </a:pPr>
                      <a:r>
                        <a:rPr lang="es-MX" sz="900" b="1" dirty="0">
                          <a:effectLst/>
                          <a:latin typeface="Calibri" panose="020F0502020204030204" pitchFamily="34" charset="0"/>
                        </a:rPr>
                        <a:t>Cultivo</a:t>
                      </a:r>
                      <a:endParaRPr lang="es-MX" sz="900" dirty="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dirty="0">
                          <a:effectLst/>
                          <a:latin typeface="Calibri" panose="020F0502020204030204" pitchFamily="34" charset="0"/>
                        </a:rPr>
                        <a:t>Plaga</a:t>
                      </a:r>
                      <a:endParaRPr lang="es-MX" sz="900" dirty="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Humedad del Suelo</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Humedad Relativa</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Temperatura (°C)</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Otras Variables Clave</a:t>
                      </a:r>
                      <a:endParaRPr lang="es-MX" sz="900">
                        <a:effectLst/>
                        <a:latin typeface="Calibri" panose="020F0502020204030204" pitchFamily="34" charset="0"/>
                      </a:endParaRPr>
                    </a:p>
                  </a:txBody>
                  <a:tcPr marL="40104" marR="40104" marT="40104" marB="40104">
                    <a:lnL>
                      <a:noFill/>
                    </a:lnL>
                    <a:lnR>
                      <a:noFill/>
                    </a:lnR>
                    <a:lnT>
                      <a:noFill/>
                    </a:lnT>
                    <a:lnB>
                      <a:noFill/>
                    </a:lnB>
                  </a:tcPr>
                </a:tc>
                <a:extLst>
                  <a:ext uri="{0D108BD9-81ED-4DB2-BD59-A6C34878D82A}">
                    <a16:rowId xmlns:a16="http://schemas.microsoft.com/office/drawing/2014/main" val="2416577630"/>
                  </a:ext>
                </a:extLst>
              </a:tr>
              <a:tr h="344899">
                <a:tc>
                  <a:txBody>
                    <a:bodyPr/>
                    <a:lstStyle/>
                    <a:p>
                      <a:pPr marL="0" marR="0" fontAlgn="t">
                        <a:spcBef>
                          <a:spcPts val="0"/>
                        </a:spcBef>
                        <a:spcAft>
                          <a:spcPts val="0"/>
                        </a:spcAft>
                      </a:pPr>
                      <a:r>
                        <a:rPr lang="es-MX" sz="900" b="1">
                          <a:effectLst/>
                          <a:latin typeface="Calibri" panose="020F0502020204030204" pitchFamily="34" charset="0"/>
                        </a:rPr>
                        <a:t>Durazno</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Polilla oriental (</a:t>
                      </a:r>
                      <a:r>
                        <a:rPr lang="es-MX" sz="900" dirty="0" err="1">
                          <a:effectLst/>
                          <a:latin typeface="Calibri" panose="020F0502020204030204" pitchFamily="34" charset="0"/>
                        </a:rPr>
                        <a:t>Grapholita</a:t>
                      </a:r>
                      <a:r>
                        <a:rPr lang="es-MX" sz="900" dirty="0">
                          <a:effectLst/>
                          <a:latin typeface="Calibri" panose="020F0502020204030204" pitchFamily="34" charset="0"/>
                        </a:rPr>
                        <a:t> molesta)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 a baja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 densidad de frutos, poca ventilación</a:t>
                      </a:r>
                    </a:p>
                  </a:txBody>
                  <a:tcPr marL="40104" marR="40104" marT="40104" marB="40104">
                    <a:lnL>
                      <a:noFill/>
                    </a:lnL>
                    <a:lnR>
                      <a:noFill/>
                    </a:lnR>
                    <a:lnT>
                      <a:noFill/>
                    </a:lnT>
                    <a:lnB>
                      <a:noFill/>
                    </a:lnB>
                  </a:tcPr>
                </a:tc>
                <a:extLst>
                  <a:ext uri="{0D108BD9-81ED-4DB2-BD59-A6C34878D82A}">
                    <a16:rowId xmlns:a16="http://schemas.microsoft.com/office/drawing/2014/main" val="342510481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Pulgón verde (</a:t>
                      </a:r>
                      <a:r>
                        <a:rPr lang="es-MX" sz="900" dirty="0" err="1">
                          <a:effectLst/>
                          <a:latin typeface="Calibri" panose="020F0502020204030204" pitchFamily="34" charset="0"/>
                        </a:rPr>
                        <a:t>Myzus</a:t>
                      </a:r>
                      <a:r>
                        <a:rPr lang="es-MX" sz="900" dirty="0">
                          <a:effectLst/>
                          <a:latin typeface="Calibri" panose="020F0502020204030204" pitchFamily="34" charset="0"/>
                        </a:rPr>
                        <a:t> </a:t>
                      </a:r>
                      <a:r>
                        <a:rPr lang="es-MX" sz="900" dirty="0" err="1">
                          <a:effectLst/>
                          <a:latin typeface="Calibri" panose="020F0502020204030204" pitchFamily="34" charset="0"/>
                        </a:rPr>
                        <a:t>persicae</a:t>
                      </a:r>
                      <a:r>
                        <a:rPr lang="es-MX" sz="900" dirty="0">
                          <a:effectLst/>
                          <a:latin typeface="Calibri" panose="020F0502020204030204" pitchFamily="34" charset="0"/>
                        </a:rPr>
                        <a:t>)</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65 %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18–28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Brotes tiernos, exceso de nitrógeno</a:t>
                      </a:r>
                    </a:p>
                  </a:txBody>
                  <a:tcPr marL="40104" marR="40104" marT="40104" marB="40104">
                    <a:lnL>
                      <a:noFill/>
                    </a:lnL>
                    <a:lnR>
                      <a:noFill/>
                    </a:lnR>
                    <a:lnT>
                      <a:noFill/>
                    </a:lnT>
                    <a:lnB>
                      <a:noFill/>
                    </a:lnB>
                  </a:tcPr>
                </a:tc>
                <a:extLst>
                  <a:ext uri="{0D108BD9-81ED-4DB2-BD59-A6C34878D82A}">
                    <a16:rowId xmlns:a16="http://schemas.microsoft.com/office/drawing/2014/main" val="3302170328"/>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Araña roja (Tetranychus urticae)</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Baja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&lt; 50 %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28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Clima seco, estrés hídrico</a:t>
                      </a:r>
                    </a:p>
                  </a:txBody>
                  <a:tcPr marL="40104" marR="40104" marT="40104" marB="40104">
                    <a:lnL>
                      <a:noFill/>
                    </a:lnL>
                    <a:lnR>
                      <a:noFill/>
                    </a:lnR>
                    <a:lnT>
                      <a:noFill/>
                    </a:lnT>
                    <a:lnB>
                      <a:noFill/>
                    </a:lnB>
                  </a:tcPr>
                </a:tc>
                <a:extLst>
                  <a:ext uri="{0D108BD9-81ED-4DB2-BD59-A6C34878D82A}">
                    <a16:rowId xmlns:a16="http://schemas.microsoft.com/office/drawing/2014/main" val="59300701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Trips (Frankliniella occidentalis)</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22–30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Malezas cercanas, floración activa</a:t>
                      </a:r>
                    </a:p>
                  </a:txBody>
                  <a:tcPr marL="40104" marR="40104" marT="40104" marB="40104">
                    <a:lnL>
                      <a:noFill/>
                    </a:lnL>
                    <a:lnR>
                      <a:noFill/>
                    </a:lnR>
                    <a:lnT>
                      <a:noFill/>
                    </a:lnT>
                    <a:lnB>
                      <a:noFill/>
                    </a:lnB>
                  </a:tcPr>
                </a:tc>
                <a:extLst>
                  <a:ext uri="{0D108BD9-81ED-4DB2-BD59-A6C34878D82A}">
                    <a16:rowId xmlns:a16="http://schemas.microsoft.com/office/drawing/2014/main" val="972063687"/>
                  </a:ext>
                </a:extLst>
              </a:tr>
              <a:tr h="344899">
                <a:tc>
                  <a:txBody>
                    <a:bodyPr/>
                    <a:lstStyle/>
                    <a:p>
                      <a:pPr marL="0" marR="0" fontAlgn="t">
                        <a:spcBef>
                          <a:spcPts val="0"/>
                        </a:spcBef>
                        <a:spcAft>
                          <a:spcPts val="0"/>
                        </a:spcAft>
                      </a:pPr>
                      <a:r>
                        <a:rPr lang="es-MX" sz="900" b="1">
                          <a:effectLst/>
                          <a:latin typeface="Calibri" panose="020F0502020204030204" pitchFamily="34" charset="0"/>
                        </a:rPr>
                        <a:t>Chile verde</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Mosca blanca (Bemisia tabaci)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 a 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Clima cálido, monocultivo prolongado</a:t>
                      </a:r>
                    </a:p>
                  </a:txBody>
                  <a:tcPr marL="40104" marR="40104" marT="40104" marB="40104">
                    <a:lnL>
                      <a:noFill/>
                    </a:lnL>
                    <a:lnR>
                      <a:noFill/>
                    </a:lnR>
                    <a:lnT>
                      <a:noFill/>
                    </a:lnT>
                    <a:lnB>
                      <a:noFill/>
                    </a:lnB>
                  </a:tcPr>
                </a:tc>
                <a:extLst>
                  <a:ext uri="{0D108BD9-81ED-4DB2-BD59-A6C34878D82A}">
                    <a16:rowId xmlns:a16="http://schemas.microsoft.com/office/drawing/2014/main" val="336824182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Pulgón del chile (Aphis gossypii)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&gt; 65 %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Brotes tiernos, exceso de fertilización</a:t>
                      </a:r>
                    </a:p>
                  </a:txBody>
                  <a:tcPr marL="40104" marR="40104" marT="40104" marB="40104">
                    <a:lnL>
                      <a:noFill/>
                    </a:lnL>
                    <a:lnR>
                      <a:noFill/>
                    </a:lnR>
                    <a:lnT>
                      <a:noFill/>
                    </a:lnT>
                    <a:lnB>
                      <a:noFill/>
                    </a:lnB>
                  </a:tcPr>
                </a:tc>
                <a:extLst>
                  <a:ext uri="{0D108BD9-81ED-4DB2-BD59-A6C34878D82A}">
                    <a16:rowId xmlns:a16="http://schemas.microsoft.com/office/drawing/2014/main" val="3461600427"/>
                  </a:ext>
                </a:extLst>
              </a:tr>
              <a:tr h="212554">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Trips del chile (Thrips palmi)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22–30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Floración, malezas cercanas</a:t>
                      </a:r>
                    </a:p>
                  </a:txBody>
                  <a:tcPr marL="40104" marR="40104" marT="40104" marB="40104">
                    <a:lnL>
                      <a:noFill/>
                    </a:lnL>
                    <a:lnR>
                      <a:noFill/>
                    </a:lnR>
                    <a:lnT>
                      <a:noFill/>
                    </a:lnT>
                    <a:lnB>
                      <a:noFill/>
                    </a:lnB>
                  </a:tcPr>
                </a:tc>
                <a:extLst>
                  <a:ext uri="{0D108BD9-81ED-4DB2-BD59-A6C34878D82A}">
                    <a16:rowId xmlns:a16="http://schemas.microsoft.com/office/drawing/2014/main" val="3071836746"/>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cogollero (Spodoptera frugiperda)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Variable</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50–80 %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20–32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 densidad de plantas, humedad nocturna</a:t>
                      </a:r>
                    </a:p>
                  </a:txBody>
                  <a:tcPr marL="40104" marR="40104" marT="40104" marB="40104">
                    <a:lnL>
                      <a:noFill/>
                    </a:lnL>
                    <a:lnR>
                      <a:noFill/>
                    </a:lnR>
                    <a:lnT>
                      <a:noFill/>
                    </a:lnT>
                    <a:lnB>
                      <a:noFill/>
                    </a:lnB>
                  </a:tcPr>
                </a:tc>
                <a:extLst>
                  <a:ext uri="{0D108BD9-81ED-4DB2-BD59-A6C34878D82A}">
                    <a16:rowId xmlns:a16="http://schemas.microsoft.com/office/drawing/2014/main" val="1177592974"/>
                  </a:ext>
                </a:extLst>
              </a:tr>
              <a:tr h="344899">
                <a:tc>
                  <a:txBody>
                    <a:bodyPr/>
                    <a:lstStyle/>
                    <a:p>
                      <a:pPr marL="0" marR="0" fontAlgn="t">
                        <a:spcBef>
                          <a:spcPts val="0"/>
                        </a:spcBef>
                        <a:spcAft>
                          <a:spcPts val="0"/>
                        </a:spcAft>
                      </a:pPr>
                      <a:r>
                        <a:rPr lang="es-MX" sz="900" b="1">
                          <a:effectLst/>
                          <a:latin typeface="Calibri" panose="020F0502020204030204" pitchFamily="34" charset="0"/>
                        </a:rPr>
                        <a:t>Algodón</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rosado (Pectinophora gossypiella)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Baja a 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Fructificación activa, poca rotación de cultivos</a:t>
                      </a:r>
                    </a:p>
                  </a:txBody>
                  <a:tcPr marL="40104" marR="40104" marT="40104" marB="40104">
                    <a:lnL>
                      <a:noFill/>
                    </a:lnL>
                    <a:lnR>
                      <a:noFill/>
                    </a:lnR>
                    <a:lnT>
                      <a:noFill/>
                    </a:lnT>
                    <a:lnB>
                      <a:noFill/>
                    </a:lnB>
                  </a:tcPr>
                </a:tc>
                <a:extLst>
                  <a:ext uri="{0D108BD9-81ED-4DB2-BD59-A6C34878D82A}">
                    <a16:rowId xmlns:a16="http://schemas.microsoft.com/office/drawing/2014/main" val="608781626"/>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Mosquita blanca (Bemisia tabaci)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Clima cálido, alta densidad foliar</a:t>
                      </a:r>
                    </a:p>
                  </a:txBody>
                  <a:tcPr marL="40104" marR="40104" marT="40104" marB="40104">
                    <a:lnL>
                      <a:noFill/>
                    </a:lnL>
                    <a:lnR>
                      <a:noFill/>
                    </a:lnR>
                    <a:lnT>
                      <a:noFill/>
                    </a:lnT>
                    <a:lnB>
                      <a:noFill/>
                    </a:lnB>
                  </a:tcPr>
                </a:tc>
                <a:extLst>
                  <a:ext uri="{0D108BD9-81ED-4DB2-BD59-A6C34878D82A}">
                    <a16:rowId xmlns:a16="http://schemas.microsoft.com/office/drawing/2014/main" val="2477373002"/>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Picudo del algodonero (Anthonomus grandis)</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Presencia de botones florales, poca vigilancia</a:t>
                      </a:r>
                    </a:p>
                  </a:txBody>
                  <a:tcPr marL="40104" marR="40104" marT="40104" marB="40104">
                    <a:lnL>
                      <a:noFill/>
                    </a:lnL>
                    <a:lnR>
                      <a:noFill/>
                    </a:lnR>
                    <a:lnT>
                      <a:noFill/>
                    </a:lnT>
                    <a:lnB>
                      <a:noFill/>
                    </a:lnB>
                  </a:tcPr>
                </a:tc>
                <a:extLst>
                  <a:ext uri="{0D108BD9-81ED-4DB2-BD59-A6C34878D82A}">
                    <a16:rowId xmlns:a16="http://schemas.microsoft.com/office/drawing/2014/main" val="1924897165"/>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bellotero (Helicoverpa zea)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50–80 %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22–32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Alta humedad nocturna, floración activa</a:t>
                      </a:r>
                    </a:p>
                  </a:txBody>
                  <a:tcPr marL="40104" marR="40104" marT="40104" marB="40104">
                    <a:lnL>
                      <a:noFill/>
                    </a:lnL>
                    <a:lnR>
                      <a:noFill/>
                    </a:lnR>
                    <a:lnT>
                      <a:noFill/>
                    </a:lnT>
                    <a:lnB>
                      <a:noFill/>
                    </a:lnB>
                  </a:tcPr>
                </a:tc>
                <a:extLst>
                  <a:ext uri="{0D108BD9-81ED-4DB2-BD59-A6C34878D82A}">
                    <a16:rowId xmlns:a16="http://schemas.microsoft.com/office/drawing/2014/main" val="3049653196"/>
                  </a:ext>
                </a:extLst>
              </a:tr>
            </a:tbl>
          </a:graphicData>
        </a:graphic>
      </p:graphicFrame>
      <p:graphicFrame>
        <p:nvGraphicFramePr>
          <p:cNvPr id="5" name="Tabla 5">
            <a:extLst>
              <a:ext uri="{FF2B5EF4-FFF2-40B4-BE49-F238E27FC236}">
                <a16:creationId xmlns:a16="http://schemas.microsoft.com/office/drawing/2014/main" id="{CD5A4DB9-DD7E-4ED7-93CD-82635CEF8222}"/>
              </a:ext>
            </a:extLst>
          </p:cNvPr>
          <p:cNvGraphicFramePr>
            <a:graphicFrameLocks noGrp="1"/>
          </p:cNvGraphicFramePr>
          <p:nvPr>
            <p:extLst>
              <p:ext uri="{D42A27DB-BD31-4B8C-83A1-F6EECF244321}">
                <p14:modId xmlns:p14="http://schemas.microsoft.com/office/powerpoint/2010/main" val="3661568814"/>
              </p:ext>
            </p:extLst>
          </p:nvPr>
        </p:nvGraphicFramePr>
        <p:xfrm>
          <a:off x="648159" y="821492"/>
          <a:ext cx="10895681" cy="521501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75491">
                  <a:extLst>
                    <a:ext uri="{9D8B030D-6E8A-4147-A177-3AD203B41FA5}">
                      <a16:colId xmlns:a16="http://schemas.microsoft.com/office/drawing/2014/main" val="355849608"/>
                    </a:ext>
                  </a:extLst>
                </a:gridCol>
                <a:gridCol w="2985571">
                  <a:extLst>
                    <a:ext uri="{9D8B030D-6E8A-4147-A177-3AD203B41FA5}">
                      <a16:colId xmlns:a16="http://schemas.microsoft.com/office/drawing/2014/main" val="2322590729"/>
                    </a:ext>
                  </a:extLst>
                </a:gridCol>
                <a:gridCol w="1388126">
                  <a:extLst>
                    <a:ext uri="{9D8B030D-6E8A-4147-A177-3AD203B41FA5}">
                      <a16:colId xmlns:a16="http://schemas.microsoft.com/office/drawing/2014/main" val="4283890191"/>
                    </a:ext>
                  </a:extLst>
                </a:gridCol>
                <a:gridCol w="1311007">
                  <a:extLst>
                    <a:ext uri="{9D8B030D-6E8A-4147-A177-3AD203B41FA5}">
                      <a16:colId xmlns:a16="http://schemas.microsoft.com/office/drawing/2014/main" val="333982542"/>
                    </a:ext>
                  </a:extLst>
                </a:gridCol>
                <a:gridCol w="1333041">
                  <a:extLst>
                    <a:ext uri="{9D8B030D-6E8A-4147-A177-3AD203B41FA5}">
                      <a16:colId xmlns:a16="http://schemas.microsoft.com/office/drawing/2014/main" val="4146682526"/>
                    </a:ext>
                  </a:extLst>
                </a:gridCol>
                <a:gridCol w="3002445">
                  <a:extLst>
                    <a:ext uri="{9D8B030D-6E8A-4147-A177-3AD203B41FA5}">
                      <a16:colId xmlns:a16="http://schemas.microsoft.com/office/drawing/2014/main" val="1020042537"/>
                    </a:ext>
                  </a:extLst>
                </a:gridCol>
              </a:tblGrid>
              <a:tr h="370840">
                <a:tc>
                  <a:txBody>
                    <a:bodyPr/>
                    <a:lstStyle/>
                    <a:p>
                      <a:pPr marL="0" marR="0" fontAlgn="t">
                        <a:spcBef>
                          <a:spcPts val="0"/>
                        </a:spcBef>
                        <a:spcAft>
                          <a:spcPts val="0"/>
                        </a:spcAft>
                      </a:pPr>
                      <a:r>
                        <a:rPr lang="es-MX" sz="1600" b="1" dirty="0">
                          <a:effectLst/>
                          <a:latin typeface="Agency FB" panose="020B0503020202020204" pitchFamily="34" charset="0"/>
                        </a:rPr>
                        <a:t>Cultivo</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dirty="0">
                          <a:effectLst/>
                          <a:latin typeface="Agency FB" panose="020B0503020202020204" pitchFamily="34" charset="0"/>
                        </a:rPr>
                        <a:t>Plaga</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del Suelo</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Relativa</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Temperatura (°C)</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Otras Variables Clave</a:t>
                      </a:r>
                      <a:endParaRPr lang="es-MX" sz="1600">
                        <a:effectLst/>
                        <a:latin typeface="Agency FB" panose="020B0503020202020204" pitchFamily="34" charset="0"/>
                      </a:endParaRPr>
                    </a:p>
                  </a:txBody>
                  <a:tcPr marL="40104" marR="40104" marT="40104" marB="40104"/>
                </a:tc>
                <a:extLst>
                  <a:ext uri="{0D108BD9-81ED-4DB2-BD59-A6C34878D82A}">
                    <a16:rowId xmlns:a16="http://schemas.microsoft.com/office/drawing/2014/main" val="795823661"/>
                  </a:ext>
                </a:extLst>
              </a:tr>
              <a:tr h="370840">
                <a:tc>
                  <a:txBody>
                    <a:bodyPr/>
                    <a:lstStyle/>
                    <a:p>
                      <a:pPr marL="0" marR="0" fontAlgn="t">
                        <a:spcBef>
                          <a:spcPts val="0"/>
                        </a:spcBef>
                        <a:spcAft>
                          <a:spcPts val="0"/>
                        </a:spcAft>
                      </a:pPr>
                      <a:r>
                        <a:rPr lang="es-MX" sz="1600" b="1" dirty="0">
                          <a:effectLst/>
                          <a:latin typeface="Agency FB" panose="020B0503020202020204" pitchFamily="34" charset="0"/>
                        </a:rPr>
                        <a:t>Durazno</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Polilla oriental (</a:t>
                      </a:r>
                      <a:r>
                        <a:rPr lang="es-MX" sz="1600" dirty="0" err="1">
                          <a:effectLst/>
                          <a:latin typeface="Agency FB" panose="020B0503020202020204" pitchFamily="34" charset="0"/>
                        </a:rPr>
                        <a:t>Grapholita</a:t>
                      </a:r>
                      <a:r>
                        <a:rPr lang="es-MX" sz="1600" dirty="0">
                          <a:effectLst/>
                          <a:latin typeface="Agency FB" panose="020B0503020202020204" pitchFamily="34" charset="0"/>
                        </a:rPr>
                        <a:t> molesta)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 a baja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 densidad de frutos, poca ventilación</a:t>
                      </a:r>
                    </a:p>
                  </a:txBody>
                  <a:tcPr marL="40104" marR="40104" marT="40104" marB="40104"/>
                </a:tc>
                <a:extLst>
                  <a:ext uri="{0D108BD9-81ED-4DB2-BD59-A6C34878D82A}">
                    <a16:rowId xmlns:a16="http://schemas.microsoft.com/office/drawing/2014/main" val="3168385476"/>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Pulgón verde (</a:t>
                      </a:r>
                      <a:r>
                        <a:rPr lang="es-MX" sz="1600" dirty="0" err="1">
                          <a:effectLst/>
                          <a:latin typeface="Agency FB" panose="020B0503020202020204" pitchFamily="34" charset="0"/>
                        </a:rPr>
                        <a:t>Myzus</a:t>
                      </a:r>
                      <a:r>
                        <a:rPr lang="es-MX" sz="1600" dirty="0">
                          <a:effectLst/>
                          <a:latin typeface="Agency FB" panose="020B0503020202020204" pitchFamily="34" charset="0"/>
                        </a:rPr>
                        <a:t> </a:t>
                      </a:r>
                      <a:r>
                        <a:rPr lang="es-MX" sz="1600" dirty="0" err="1">
                          <a:effectLst/>
                          <a:latin typeface="Agency FB" panose="020B0503020202020204" pitchFamily="34" charset="0"/>
                        </a:rPr>
                        <a:t>persicae</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65 %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18–28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Brotes tiernos, exceso de nitrógeno</a:t>
                      </a:r>
                    </a:p>
                  </a:txBody>
                  <a:tcPr marL="40104" marR="40104" marT="40104" marB="40104"/>
                </a:tc>
                <a:extLst>
                  <a:ext uri="{0D108BD9-81ED-4DB2-BD59-A6C34878D82A}">
                    <a16:rowId xmlns:a16="http://schemas.microsoft.com/office/drawing/2014/main" val="2674753033"/>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Araña roja (Tetranychus urticae)</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Baja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&lt; 50 %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28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Clima seco, estrés hídrico</a:t>
                      </a:r>
                    </a:p>
                  </a:txBody>
                  <a:tcPr marL="40104" marR="40104" marT="40104" marB="40104"/>
                </a:tc>
                <a:extLst>
                  <a:ext uri="{0D108BD9-81ED-4DB2-BD59-A6C34878D82A}">
                    <a16:rowId xmlns:a16="http://schemas.microsoft.com/office/drawing/2014/main" val="22769041"/>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Trips (Frankliniella occidentalis)</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22–30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Malezas cercanas, floración activa</a:t>
                      </a:r>
                    </a:p>
                  </a:txBody>
                  <a:tcPr marL="40104" marR="40104" marT="40104" marB="40104"/>
                </a:tc>
                <a:extLst>
                  <a:ext uri="{0D108BD9-81ED-4DB2-BD59-A6C34878D82A}">
                    <a16:rowId xmlns:a16="http://schemas.microsoft.com/office/drawing/2014/main" val="2553469691"/>
                  </a:ext>
                </a:extLst>
              </a:tr>
              <a:tr h="370840">
                <a:tc>
                  <a:txBody>
                    <a:bodyPr/>
                    <a:lstStyle/>
                    <a:p>
                      <a:pPr marL="0" marR="0" fontAlgn="t">
                        <a:spcBef>
                          <a:spcPts val="0"/>
                        </a:spcBef>
                        <a:spcAft>
                          <a:spcPts val="0"/>
                        </a:spcAft>
                      </a:pPr>
                      <a:r>
                        <a:rPr lang="es-MX" sz="1600" b="1" dirty="0">
                          <a:effectLst/>
                          <a:latin typeface="Agency FB" panose="020B0503020202020204" pitchFamily="34" charset="0"/>
                        </a:rPr>
                        <a:t>Chile verde</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Mosca blanca (Bemisia tabaci)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 a 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Clima cálido, monocultivo prolongado</a:t>
                      </a:r>
                    </a:p>
                  </a:txBody>
                  <a:tcPr marL="40104" marR="40104" marT="40104" marB="40104"/>
                </a:tc>
                <a:extLst>
                  <a:ext uri="{0D108BD9-81ED-4DB2-BD59-A6C34878D82A}">
                    <a16:rowId xmlns:a16="http://schemas.microsoft.com/office/drawing/2014/main" val="1643402175"/>
                  </a:ext>
                </a:extLst>
              </a:tr>
              <a:tr h="370840">
                <a:tc>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Pulgón del chile (Aphis gossypii)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65 %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Brotes tiernos, exceso de fertilización</a:t>
                      </a:r>
                    </a:p>
                  </a:txBody>
                  <a:tcPr marL="40104" marR="40104" marT="40104" marB="40104"/>
                </a:tc>
                <a:extLst>
                  <a:ext uri="{0D108BD9-81ED-4DB2-BD59-A6C34878D82A}">
                    <a16:rowId xmlns:a16="http://schemas.microsoft.com/office/drawing/2014/main" val="2442132004"/>
                  </a:ext>
                </a:extLst>
              </a:tr>
              <a:tr h="370840">
                <a:tc>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Trips del chile (Thrips palmi)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22–30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Floración, malezas cercanas</a:t>
                      </a:r>
                    </a:p>
                  </a:txBody>
                  <a:tcPr marL="40104" marR="40104" marT="40104" marB="40104"/>
                </a:tc>
                <a:extLst>
                  <a:ext uri="{0D108BD9-81ED-4DB2-BD59-A6C34878D82A}">
                    <a16:rowId xmlns:a16="http://schemas.microsoft.com/office/drawing/2014/main" val="2826294416"/>
                  </a:ext>
                </a:extLst>
              </a:tr>
              <a:tr h="370840">
                <a:tc>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Gusano cogollero (Spodoptera frugiperda)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Variable</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50–80 %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20–32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 densidad de plantas, humedad nocturna</a:t>
                      </a:r>
                    </a:p>
                  </a:txBody>
                  <a:tcPr marL="40104" marR="40104" marT="40104" marB="40104"/>
                </a:tc>
                <a:extLst>
                  <a:ext uri="{0D108BD9-81ED-4DB2-BD59-A6C34878D82A}">
                    <a16:rowId xmlns:a16="http://schemas.microsoft.com/office/drawing/2014/main" val="2900157733"/>
                  </a:ext>
                </a:extLst>
              </a:tr>
              <a:tr h="370840">
                <a:tc>
                  <a:txBody>
                    <a:bodyPr/>
                    <a:lstStyle/>
                    <a:p>
                      <a:pPr marL="0" marR="0" fontAlgn="t">
                        <a:spcBef>
                          <a:spcPts val="0"/>
                        </a:spcBef>
                        <a:spcAft>
                          <a:spcPts val="0"/>
                        </a:spcAft>
                      </a:pPr>
                      <a:r>
                        <a:rPr lang="es-MX" sz="1600" b="1">
                          <a:effectLst/>
                          <a:latin typeface="Agency FB" panose="020B0503020202020204" pitchFamily="34" charset="0"/>
                        </a:rPr>
                        <a:t>Algodón</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Gusano rosado (Pectinophora gossypiella)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Baja a 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Fructificación activa, poca rotación de cultivos</a:t>
                      </a:r>
                    </a:p>
                  </a:txBody>
                  <a:tcPr marL="40104" marR="40104" marT="40104" marB="40104"/>
                </a:tc>
                <a:extLst>
                  <a:ext uri="{0D108BD9-81ED-4DB2-BD59-A6C34878D82A}">
                    <a16:rowId xmlns:a16="http://schemas.microsoft.com/office/drawing/2014/main" val="2205238332"/>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Mosquita blanca (Bemisia tabaci)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Clima cálido, alta densidad foliar</a:t>
                      </a:r>
                    </a:p>
                  </a:txBody>
                  <a:tcPr marL="40104" marR="40104" marT="40104" marB="40104"/>
                </a:tc>
                <a:extLst>
                  <a:ext uri="{0D108BD9-81ED-4DB2-BD59-A6C34878D82A}">
                    <a16:rowId xmlns:a16="http://schemas.microsoft.com/office/drawing/2014/main" val="3358056555"/>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Picudo del algodonero (Anthonomus grandis)</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Presencia de botones florales, poca vigilancia</a:t>
                      </a:r>
                    </a:p>
                  </a:txBody>
                  <a:tcPr marL="40104" marR="40104" marT="40104" marB="40104"/>
                </a:tc>
                <a:extLst>
                  <a:ext uri="{0D108BD9-81ED-4DB2-BD59-A6C34878D82A}">
                    <a16:rowId xmlns:a16="http://schemas.microsoft.com/office/drawing/2014/main" val="2714799067"/>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Gusano bellotero (Helicoverpa zea)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50–80 %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22–32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 humedad nocturna, floración activa</a:t>
                      </a:r>
                    </a:p>
                  </a:txBody>
                  <a:tcPr marL="40104" marR="40104" marT="40104" marB="40104"/>
                </a:tc>
                <a:extLst>
                  <a:ext uri="{0D108BD9-81ED-4DB2-BD59-A6C34878D82A}">
                    <a16:rowId xmlns:a16="http://schemas.microsoft.com/office/drawing/2014/main" val="444544300"/>
                  </a:ext>
                </a:extLst>
              </a:tr>
            </a:tbl>
          </a:graphicData>
        </a:graphic>
      </p:graphicFrame>
    </p:spTree>
    <p:extLst>
      <p:ext uri="{BB962C8B-B14F-4D97-AF65-F5344CB8AC3E}">
        <p14:creationId xmlns:p14="http://schemas.microsoft.com/office/powerpoint/2010/main" val="1639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6058F5-7B6E-DCC5-41B2-35C5597E47DA}"/>
              </a:ext>
            </a:extLst>
          </p:cNvPr>
          <p:cNvPicPr>
            <a:picLocks noChangeAspect="1"/>
          </p:cNvPicPr>
          <p:nvPr/>
        </p:nvPicPr>
        <p:blipFill rotWithShape="1">
          <a:blip r:embed="rId3"/>
          <a:stretch/>
        </p:blipFill>
        <p:spPr>
          <a:xfrm>
            <a:off x="0" y="0"/>
            <a:ext cx="12192000" cy="6865351"/>
          </a:xfrm>
          <a:prstGeom prst="rect">
            <a:avLst/>
          </a:prstGeom>
        </p:spPr>
      </p:pic>
      <p:sp>
        <p:nvSpPr>
          <p:cNvPr id="4" name="CuadroTexto 3">
            <a:extLst>
              <a:ext uri="{FF2B5EF4-FFF2-40B4-BE49-F238E27FC236}">
                <a16:creationId xmlns:a16="http://schemas.microsoft.com/office/drawing/2014/main" id="{6212AE93-0310-FAEC-070B-74D5F0B6BDEF}"/>
              </a:ext>
            </a:extLst>
          </p:cNvPr>
          <p:cNvSpPr txBox="1"/>
          <p:nvPr/>
        </p:nvSpPr>
        <p:spPr>
          <a:xfrm>
            <a:off x="556560" y="772106"/>
            <a:ext cx="4937570" cy="830997"/>
          </a:xfrm>
          <a:prstGeom prst="rect">
            <a:avLst/>
          </a:prstGeom>
          <a:noFill/>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¿Cómo ahorrar agua? </a:t>
            </a:r>
          </a:p>
        </p:txBody>
      </p:sp>
    </p:spTree>
    <p:extLst>
      <p:ext uri="{BB962C8B-B14F-4D97-AF65-F5344CB8AC3E}">
        <p14:creationId xmlns:p14="http://schemas.microsoft.com/office/powerpoint/2010/main" val="2371745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2200332B-A6A1-C0CE-EC47-F9AD97C10680}"/>
              </a:ext>
            </a:extLst>
          </p:cNvPr>
          <p:cNvGraphicFramePr>
            <a:graphicFrameLocks noGrp="1"/>
          </p:cNvGraphicFramePr>
          <p:nvPr/>
        </p:nvGraphicFramePr>
        <p:xfrm>
          <a:off x="772668" y="874740"/>
          <a:ext cx="10646664" cy="5394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56548">
                  <a:extLst>
                    <a:ext uri="{9D8B030D-6E8A-4147-A177-3AD203B41FA5}">
                      <a16:colId xmlns:a16="http://schemas.microsoft.com/office/drawing/2014/main" val="3327036025"/>
                    </a:ext>
                  </a:extLst>
                </a:gridCol>
                <a:gridCol w="2614415">
                  <a:extLst>
                    <a:ext uri="{9D8B030D-6E8A-4147-A177-3AD203B41FA5}">
                      <a16:colId xmlns:a16="http://schemas.microsoft.com/office/drawing/2014/main" val="713006603"/>
                    </a:ext>
                  </a:extLst>
                </a:gridCol>
                <a:gridCol w="855672">
                  <a:extLst>
                    <a:ext uri="{9D8B030D-6E8A-4147-A177-3AD203B41FA5}">
                      <a16:colId xmlns:a16="http://schemas.microsoft.com/office/drawing/2014/main" val="967446298"/>
                    </a:ext>
                  </a:extLst>
                </a:gridCol>
                <a:gridCol w="2614416">
                  <a:extLst>
                    <a:ext uri="{9D8B030D-6E8A-4147-A177-3AD203B41FA5}">
                      <a16:colId xmlns:a16="http://schemas.microsoft.com/office/drawing/2014/main" val="492512618"/>
                    </a:ext>
                  </a:extLst>
                </a:gridCol>
                <a:gridCol w="891183">
                  <a:extLst>
                    <a:ext uri="{9D8B030D-6E8A-4147-A177-3AD203B41FA5}">
                      <a16:colId xmlns:a16="http://schemas.microsoft.com/office/drawing/2014/main" val="4090227274"/>
                    </a:ext>
                  </a:extLst>
                </a:gridCol>
                <a:gridCol w="2914430">
                  <a:extLst>
                    <a:ext uri="{9D8B030D-6E8A-4147-A177-3AD203B41FA5}">
                      <a16:colId xmlns:a16="http://schemas.microsoft.com/office/drawing/2014/main" val="3700952320"/>
                    </a:ext>
                  </a:extLst>
                </a:gridCol>
              </a:tblGrid>
              <a:tr h="370840">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Resistentes a la sequia </a:t>
                      </a:r>
                      <a:br>
                        <a:rPr lang="es-MX" sz="1400" dirty="0">
                          <a:latin typeface="Agency FB" panose="020B0503020202020204" pitchFamily="34" charset="0"/>
                        </a:rPr>
                      </a:br>
                      <a:r>
                        <a:rPr lang="es-MX" sz="1400" b="0" dirty="0">
                          <a:latin typeface="Agency FB" panose="020B0503020202020204" pitchFamily="34" charset="0"/>
                        </a:rPr>
                        <a:t>Válidos para secano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Tolerantes a la sequía</a:t>
                      </a:r>
                      <a:br>
                        <a:rPr lang="es-MX" sz="1400" dirty="0">
                          <a:latin typeface="Agency FB" panose="020B0503020202020204" pitchFamily="34" charset="0"/>
                        </a:rPr>
                      </a:br>
                      <a:r>
                        <a:rPr lang="es-MX" sz="1400" b="0" dirty="0">
                          <a:latin typeface="Agency FB" panose="020B0503020202020204" pitchFamily="34" charset="0"/>
                        </a:rPr>
                        <a:t>Se recomienda dar riego de apoyo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Sensibles a la sequía</a:t>
                      </a:r>
                      <a:br>
                        <a:rPr lang="es-MX" sz="1400" dirty="0">
                          <a:latin typeface="Agency FB" panose="020B0503020202020204" pitchFamily="34" charset="0"/>
                        </a:rPr>
                      </a:br>
                      <a:r>
                        <a:rPr lang="es-MX" sz="1400" b="0" dirty="0">
                          <a:latin typeface="Agency FB" panose="020B0503020202020204" pitchFamily="34" charset="0"/>
                        </a:rPr>
                        <a:t>Precisan de riego obligatorio</a:t>
                      </a:r>
                    </a:p>
                  </a:txBody>
                  <a:tcPr/>
                </a:tc>
                <a:tc hMerge="1">
                  <a:txBody>
                    <a:bodyPr/>
                    <a:lstStyle/>
                    <a:p>
                      <a:endParaRPr lang="es-MX" dirty="0"/>
                    </a:p>
                  </a:txBody>
                  <a:tcPr/>
                </a:tc>
                <a:extLst>
                  <a:ext uri="{0D108BD9-81ED-4DB2-BD59-A6C34878D82A}">
                    <a16:rowId xmlns:a16="http://schemas.microsoft.com/office/drawing/2014/main" val="258124421"/>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150-200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Tapenera</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Uva de mesa</a:t>
                      </a:r>
                    </a:p>
                  </a:txBody>
                  <a:tcPr marL="0" marR="0" marT="0" marB="0" anchor="ctr"/>
                </a:tc>
                <a:tc>
                  <a:txBody>
                    <a:bodyPr/>
                    <a:lstStyle/>
                    <a:p>
                      <a:pPr marL="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700–1200</a:t>
                      </a:r>
                    </a:p>
                  </a:txBody>
                  <a:tcPr/>
                </a:tc>
                <a:tc>
                  <a:txBody>
                    <a:bodyPr/>
                    <a:lstStyle/>
                    <a:p>
                      <a:pPr marL="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Durazno</a:t>
                      </a:r>
                    </a:p>
                  </a:txBody>
                  <a:tcPr/>
                </a:tc>
                <a:extLst>
                  <a:ext uri="{0D108BD9-81ED-4DB2-BD59-A6C34878D82A}">
                    <a16:rowId xmlns:a16="http://schemas.microsoft.com/office/drawing/2014/main" val="185334834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Chumbera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450-650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Jinjolero (azufaifo)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 tardíos</a:t>
                      </a:r>
                    </a:p>
                  </a:txBody>
                  <a:tcPr marL="0" marR="0" marT="0" marB="0" anchor="ctr"/>
                </a:tc>
                <a:extLst>
                  <a:ext uri="{0D108BD9-81ED-4DB2-BD59-A6C34878D82A}">
                    <a16:rowId xmlns:a16="http://schemas.microsoft.com/office/drawing/2014/main" val="703917223"/>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Olivo para aceite</a:t>
                      </a:r>
                    </a:p>
                  </a:txBody>
                  <a:tcPr marL="0" marR="0" marT="0" marB="0" anchor="ctr"/>
                </a:tc>
                <a:tc>
                  <a:txBody>
                    <a:bodyPr/>
                    <a:lstStyle/>
                    <a:p>
                      <a:pPr marL="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500–800</a:t>
                      </a:r>
                    </a:p>
                  </a:txBody>
                  <a:tcPr/>
                </a:tc>
                <a:tc>
                  <a:txBody>
                    <a:bodyPr/>
                    <a:lstStyle/>
                    <a:p>
                      <a:pPr marL="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Chile verde</a:t>
                      </a:r>
                    </a:p>
                  </a:txBody>
                  <a:tcP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Peral y manzano tardíos</a:t>
                      </a:r>
                    </a:p>
                  </a:txBody>
                  <a:tcPr marL="0" marR="0" marT="0" marB="0" anchor="ctr"/>
                </a:tc>
                <a:extLst>
                  <a:ext uri="{0D108BD9-81ED-4DB2-BD59-A6C34878D82A}">
                    <a16:rowId xmlns:a16="http://schemas.microsoft.com/office/drawing/2014/main" val="328101746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Pistachero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500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Olivo de verdeo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Aguacate</a:t>
                      </a:r>
                    </a:p>
                  </a:txBody>
                  <a:tcPr marL="0" marR="0" marT="0" marB="0" anchor="ctr"/>
                </a:tc>
                <a:extLst>
                  <a:ext uri="{0D108BD9-81ED-4DB2-BD59-A6C34878D82A}">
                    <a16:rowId xmlns:a16="http://schemas.microsoft.com/office/drawing/2014/main" val="176859778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Almendro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Peral y manzano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Chirimoyo</a:t>
                      </a:r>
                    </a:p>
                  </a:txBody>
                  <a:tcPr marL="0" marR="0" marT="0" marB="0" anchor="ctr"/>
                </a:tc>
                <a:extLst>
                  <a:ext uri="{0D108BD9-81ED-4DB2-BD59-A6C34878D82A}">
                    <a16:rowId xmlns:a16="http://schemas.microsoft.com/office/drawing/2014/main" val="1892605795"/>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Vid de vinificación</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800-1300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Zarzamora</a:t>
                      </a:r>
                    </a:p>
                  </a:txBody>
                  <a:tcPr marL="0" marR="0" marT="0" marB="0" anchor="ctr"/>
                </a:tc>
                <a:extLst>
                  <a:ext uri="{0D108BD9-81ED-4DB2-BD59-A6C34878D82A}">
                    <a16:rowId xmlns:a16="http://schemas.microsoft.com/office/drawing/2014/main" val="325099322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 tempranos</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500-650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Granado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900-1200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Cítricos</a:t>
                      </a:r>
                    </a:p>
                  </a:txBody>
                  <a:tcPr marL="0" marR="0" marT="0" marB="0" anchor="ctr"/>
                </a:tc>
                <a:extLst>
                  <a:ext uri="{0D108BD9-81ED-4DB2-BD59-A6C34878D82A}">
                    <a16:rowId xmlns:a16="http://schemas.microsoft.com/office/drawing/2014/main" val="390235031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Albaricoquero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Caqui</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1000-1200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Frambueso</a:t>
                      </a:r>
                    </a:p>
                  </a:txBody>
                  <a:tcPr marL="0" marR="0" marT="0" marB="0" anchor="ctr"/>
                </a:tc>
                <a:extLst>
                  <a:ext uri="{0D108BD9-81ED-4DB2-BD59-A6C34878D82A}">
                    <a16:rowId xmlns:a16="http://schemas.microsoft.com/office/drawing/2014/main" val="3063562617"/>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Melocotonero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Grosellero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Papaya</a:t>
                      </a:r>
                    </a:p>
                  </a:txBody>
                  <a:tcPr marL="0" marR="0" marT="0" marB="0" anchor="ctr"/>
                </a:tc>
                <a:extLst>
                  <a:ext uri="{0D108BD9-81ED-4DB2-BD59-A6C34878D82A}">
                    <a16:rowId xmlns:a16="http://schemas.microsoft.com/office/drawing/2014/main" val="419259149"/>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Ciruelo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Membrillero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Kiwi</a:t>
                      </a:r>
                    </a:p>
                  </a:txBody>
                  <a:tcPr marL="0" marR="0" marT="0" marB="0" anchor="ctr"/>
                </a:tc>
                <a:extLst>
                  <a:ext uri="{0D108BD9-81ED-4DB2-BD59-A6C34878D82A}">
                    <a16:rowId xmlns:a16="http://schemas.microsoft.com/office/drawing/2014/main" val="197084948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400-600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Higuera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Nogal</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2500-3000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Avellano</a:t>
                      </a:r>
                    </a:p>
                  </a:txBody>
                  <a:tcPr marL="0" marR="0" marT="0" marB="0" anchor="ctr"/>
                </a:tc>
                <a:extLst>
                  <a:ext uri="{0D108BD9-81ED-4DB2-BD59-A6C34878D82A}">
                    <a16:rowId xmlns:a16="http://schemas.microsoft.com/office/drawing/2014/main" val="358052199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Níspero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Mango </a:t>
                      </a: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marL="0" marR="0" marT="0" marB="0" anchor="ctr"/>
                </a:tc>
                <a:extLst>
                  <a:ext uri="{0D108BD9-81ED-4DB2-BD59-A6C34878D82A}">
                    <a16:rowId xmlns:a16="http://schemas.microsoft.com/office/drawing/2014/main" val="2084815133"/>
                  </a:ext>
                </a:extLst>
              </a:tr>
              <a:tr h="370840">
                <a:tc>
                  <a:txBody>
                    <a:bodyPr/>
                    <a:lstStyle/>
                    <a:p>
                      <a:pPr marL="8890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400–700</a:t>
                      </a:r>
                    </a:p>
                  </a:txBody>
                  <a:tcPr marL="0" marR="0" marT="0" marB="0" anchor="ctr"/>
                </a:tc>
                <a:tc>
                  <a:txBody>
                    <a:bodyPr/>
                    <a:lstStyle/>
                    <a:p>
                      <a:pPr marL="8890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Algodón</a:t>
                      </a:r>
                    </a:p>
                  </a:txBody>
                  <a:tcPr marL="0" marR="0" marT="0" marB="0" anchor="ctr"/>
                </a:tc>
                <a:tc>
                  <a:txBody>
                    <a:bodyPr/>
                    <a:lstStyle/>
                    <a:p>
                      <a:pPr marL="88900" indent="0" algn="l" defTabSz="914400" rtl="0" eaLnBrk="1" latinLnBrk="0" hangingPunct="1"/>
                      <a:endParaRPr lang="es-MX" sz="1400" kern="1200">
                        <a:solidFill>
                          <a:srgbClr val="676767"/>
                        </a:solidFill>
                        <a:effectLst/>
                        <a:latin typeface="Agency FB" panose="020B0503020202020204" pitchFamily="34" charset="0"/>
                        <a:ea typeface="+mn-ea"/>
                        <a:cs typeface="+mn-cs"/>
                      </a:endParaRP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extLst>
                  <a:ext uri="{0D108BD9-81ED-4DB2-BD59-A6C34878D82A}">
                    <a16:rowId xmlns:a16="http://schemas.microsoft.com/office/drawing/2014/main" val="1810678692"/>
                  </a:ext>
                </a:extLst>
              </a:tr>
            </a:tbl>
          </a:graphicData>
        </a:graphic>
      </p:graphicFrame>
      <p:sp>
        <p:nvSpPr>
          <p:cNvPr id="5" name="CuadroTexto 4">
            <a:extLst>
              <a:ext uri="{FF2B5EF4-FFF2-40B4-BE49-F238E27FC236}">
                <a16:creationId xmlns:a16="http://schemas.microsoft.com/office/drawing/2014/main" id="{26F1BDF6-A09B-E3F8-F514-BB09B911B16A}"/>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NECESIDADES DE AGUA DE LOS DISTINTOS CULTIVOS EN mm ANUALES</a:t>
            </a:r>
          </a:p>
        </p:txBody>
      </p:sp>
    </p:spTree>
    <p:extLst>
      <p:ext uri="{BB962C8B-B14F-4D97-AF65-F5344CB8AC3E}">
        <p14:creationId xmlns:p14="http://schemas.microsoft.com/office/powerpoint/2010/main" val="274654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26439AD-15DD-48D6-856B-718B5767E1E8}"/>
              </a:ext>
            </a:extLst>
          </p:cNvPr>
          <p:cNvPicPr>
            <a:picLocks noChangeAspect="1"/>
          </p:cNvPicPr>
          <p:nvPr/>
        </p:nvPicPr>
        <p:blipFill>
          <a:blip r:embed="rId3"/>
          <a:stretch>
            <a:fillRect/>
          </a:stretch>
        </p:blipFill>
        <p:spPr>
          <a:xfrm>
            <a:off x="2269691" y="1560337"/>
            <a:ext cx="7652617" cy="3737325"/>
          </a:xfrm>
          <a:prstGeom prst="rect">
            <a:avLst/>
          </a:prstGeom>
        </p:spPr>
      </p:pic>
      <p:sp>
        <p:nvSpPr>
          <p:cNvPr id="35" name="CuadroTexto 34">
            <a:extLst>
              <a:ext uri="{FF2B5EF4-FFF2-40B4-BE49-F238E27FC236}">
                <a16:creationId xmlns:a16="http://schemas.microsoft.com/office/drawing/2014/main" id="{7320431D-8990-4787-8463-CE95931AC425}"/>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NECESIDADES DE AGUA DE LOS DISTINTOS CULTIVOS</a:t>
            </a:r>
          </a:p>
        </p:txBody>
      </p:sp>
    </p:spTree>
    <p:extLst>
      <p:ext uri="{BB962C8B-B14F-4D97-AF65-F5344CB8AC3E}">
        <p14:creationId xmlns:p14="http://schemas.microsoft.com/office/powerpoint/2010/main" val="1819631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A8B1C8E2-0628-4F5B-8358-1E588019285C}"/>
              </a:ext>
            </a:extLst>
          </p:cNvPr>
          <p:cNvGrpSpPr/>
          <p:nvPr/>
        </p:nvGrpSpPr>
        <p:grpSpPr>
          <a:xfrm>
            <a:off x="224135" y="1493573"/>
            <a:ext cx="11195197" cy="3870854"/>
            <a:chOff x="636017" y="590738"/>
            <a:chExt cx="11195197" cy="3870854"/>
          </a:xfrm>
          <a:effectLst>
            <a:outerShdw blurRad="50800" dist="38100" dir="2700000" algn="tl" rotWithShape="0">
              <a:prstClr val="black">
                <a:alpha val="40000"/>
              </a:prstClr>
            </a:outerShdw>
          </a:effectLst>
        </p:grpSpPr>
        <p:grpSp>
          <p:nvGrpSpPr>
            <p:cNvPr id="32" name="Grupo 31">
              <a:extLst>
                <a:ext uri="{FF2B5EF4-FFF2-40B4-BE49-F238E27FC236}">
                  <a16:creationId xmlns:a16="http://schemas.microsoft.com/office/drawing/2014/main" id="{95C5FA74-5839-6086-99A0-82450466A338}"/>
                </a:ext>
              </a:extLst>
            </p:cNvPr>
            <p:cNvGrpSpPr/>
            <p:nvPr/>
          </p:nvGrpSpPr>
          <p:grpSpPr>
            <a:xfrm>
              <a:off x="636017" y="590738"/>
              <a:ext cx="7594587" cy="3870854"/>
              <a:chOff x="4183451" y="183109"/>
              <a:chExt cx="7594587" cy="3870854"/>
            </a:xfrm>
          </p:grpSpPr>
          <p:graphicFrame>
            <p:nvGraphicFramePr>
              <p:cNvPr id="2" name="Gráfico 1">
                <a:extLst>
                  <a:ext uri="{FF2B5EF4-FFF2-40B4-BE49-F238E27FC236}">
                    <a16:creationId xmlns:a16="http://schemas.microsoft.com/office/drawing/2014/main" id="{F8CA194F-F8CD-C747-306F-5A34651E5DAE}"/>
                  </a:ext>
                </a:extLst>
              </p:cNvPr>
              <p:cNvGraphicFramePr/>
              <p:nvPr/>
            </p:nvGraphicFramePr>
            <p:xfrm>
              <a:off x="4183451" y="183109"/>
              <a:ext cx="4582885" cy="3853351"/>
            </p:xfrm>
            <a:graphic>
              <a:graphicData uri="http://schemas.openxmlformats.org/drawingml/2006/chart">
                <c:chart xmlns:c="http://schemas.openxmlformats.org/drawingml/2006/chart" xmlns:r="http://schemas.openxmlformats.org/officeDocument/2006/relationships" r:id="rId3"/>
              </a:graphicData>
            </a:graphic>
          </p:graphicFrame>
          <p:sp>
            <p:nvSpPr>
              <p:cNvPr id="3" name="Flecha: en U 2">
                <a:extLst>
                  <a:ext uri="{FF2B5EF4-FFF2-40B4-BE49-F238E27FC236}">
                    <a16:creationId xmlns:a16="http://schemas.microsoft.com/office/drawing/2014/main" id="{DEBE58A4-C026-3F7E-665B-54BE622A6755}"/>
                  </a:ext>
                </a:extLst>
              </p:cNvPr>
              <p:cNvSpPr/>
              <p:nvPr/>
            </p:nvSpPr>
            <p:spPr>
              <a:xfrm rot="5400000">
                <a:off x="6731043" y="2369988"/>
                <a:ext cx="757711" cy="561802"/>
              </a:xfrm>
              <a:prstGeom prst="uturnArrow">
                <a:avLst>
                  <a:gd name="adj1" fmla="val 36331"/>
                  <a:gd name="adj2" fmla="val 25000"/>
                  <a:gd name="adj3" fmla="val 28077"/>
                  <a:gd name="adj4" fmla="val 75000"/>
                  <a:gd name="adj5" fmla="val 100000"/>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 name="CuadroTexto 4">
                <a:extLst>
                  <a:ext uri="{FF2B5EF4-FFF2-40B4-BE49-F238E27FC236}">
                    <a16:creationId xmlns:a16="http://schemas.microsoft.com/office/drawing/2014/main" id="{6ACC7BAA-F8E1-A23C-2804-A0C974779674}"/>
                  </a:ext>
                </a:extLst>
              </p:cNvPr>
              <p:cNvSpPr txBox="1"/>
              <p:nvPr/>
            </p:nvSpPr>
            <p:spPr>
              <a:xfrm>
                <a:off x="8513288" y="692081"/>
                <a:ext cx="3264750" cy="3361882"/>
              </a:xfrm>
              <a:prstGeom prst="rect">
                <a:avLst/>
              </a:prstGeom>
              <a:noFill/>
            </p:spPr>
            <p:txBody>
              <a:bodyPr wrap="square">
                <a:spAutoFit/>
              </a:bodyPr>
              <a:lstStyle/>
              <a:p>
                <a:pPr>
                  <a:lnSpc>
                    <a:spcPct val="150000"/>
                  </a:lnSpc>
                </a:pPr>
                <a:r>
                  <a:rPr lang="es-MX" b="1" dirty="0">
                    <a:solidFill>
                      <a:schemeClr val="accent1">
                        <a:lumMod val="75000"/>
                      </a:schemeClr>
                    </a:solidFill>
                    <a:latin typeface="Agency FB" panose="020B0503020202020204" pitchFamily="34" charset="0"/>
                  </a:rPr>
                  <a:t>Síntomas de Exceso de Riego:</a:t>
                </a:r>
              </a:p>
              <a:p>
                <a:pPr marL="285750" indent="-285750">
                  <a:lnSpc>
                    <a:spcPct val="150000"/>
                  </a:lnSpc>
                  <a:buFont typeface="Arial" panose="020B0604020202020204" pitchFamily="34" charset="0"/>
                  <a:buChar char="•"/>
                </a:pPr>
                <a:r>
                  <a:rPr lang="es-MX" i="0" dirty="0">
                    <a:solidFill>
                      <a:srgbClr val="404040"/>
                    </a:solidFill>
                    <a:effectLst>
                      <a:outerShdw blurRad="38100" dist="38100" dir="2700000" algn="tl">
                        <a:srgbClr val="000000">
                          <a:alpha val="43137"/>
                        </a:srgbClr>
                      </a:outerShdw>
                    </a:effectLst>
                    <a:latin typeface="Agency FB" panose="020B0503020202020204" pitchFamily="34" charset="0"/>
                  </a:rPr>
                  <a:t>Clorosis Férrica</a:t>
                </a:r>
              </a:p>
              <a:p>
                <a:pPr marL="285750" indent="-285750">
                  <a:lnSpc>
                    <a:spcPct val="150000"/>
                  </a:lnSpc>
                  <a:buFont typeface="Arial" panose="020B0604020202020204" pitchFamily="34" charset="0"/>
                  <a:buChar char="•"/>
                </a:pPr>
                <a:r>
                  <a:rPr lang="es-MX" i="0" dirty="0">
                    <a:solidFill>
                      <a:srgbClr val="404040"/>
                    </a:solidFill>
                    <a:effectLst>
                      <a:outerShdw blurRad="38100" dist="38100" dir="2700000" algn="tl">
                        <a:srgbClr val="000000">
                          <a:alpha val="43137"/>
                        </a:srgbClr>
                      </a:outerShdw>
                    </a:effectLst>
                    <a:latin typeface="Agency FB" panose="020B0503020202020204" pitchFamily="34" charset="0"/>
                  </a:rPr>
                  <a:t>Puntas de las Hojas Marrones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Marchitamiento y Hojas Marrones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Marchitamiento c/suficiente Humedad</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Edema</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Caída de las hojas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Visita de la Mosca del Mantillo</a:t>
                </a:r>
              </a:p>
            </p:txBody>
          </p:sp>
          <p:cxnSp>
            <p:nvCxnSpPr>
              <p:cNvPr id="10" name="Conector recto 9">
                <a:extLst>
                  <a:ext uri="{FF2B5EF4-FFF2-40B4-BE49-F238E27FC236}">
                    <a16:creationId xmlns:a16="http://schemas.microsoft.com/office/drawing/2014/main" id="{FAF9253C-E010-E690-A6AC-AD4D6499B475}"/>
                  </a:ext>
                </a:extLst>
              </p:cNvPr>
              <p:cNvCxnSpPr>
                <a:cxnSpLocks/>
              </p:cNvCxnSpPr>
              <p:nvPr/>
            </p:nvCxnSpPr>
            <p:spPr>
              <a:xfrm flipH="1">
                <a:off x="8166474" y="138708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1" name="Conector recto 10">
                <a:extLst>
                  <a:ext uri="{FF2B5EF4-FFF2-40B4-BE49-F238E27FC236}">
                    <a16:creationId xmlns:a16="http://schemas.microsoft.com/office/drawing/2014/main" id="{6A573FDE-6F44-2904-90E1-63A0649E14C4}"/>
                  </a:ext>
                </a:extLst>
              </p:cNvPr>
              <p:cNvCxnSpPr>
                <a:cxnSpLocks/>
              </p:cNvCxnSpPr>
              <p:nvPr/>
            </p:nvCxnSpPr>
            <p:spPr>
              <a:xfrm flipH="1">
                <a:off x="8166474" y="179221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2" name="Conector recto 11">
                <a:extLst>
                  <a:ext uri="{FF2B5EF4-FFF2-40B4-BE49-F238E27FC236}">
                    <a16:creationId xmlns:a16="http://schemas.microsoft.com/office/drawing/2014/main" id="{1F750AED-6707-E997-D683-10AE3E249E67}"/>
                  </a:ext>
                </a:extLst>
              </p:cNvPr>
              <p:cNvCxnSpPr>
                <a:cxnSpLocks/>
              </p:cNvCxnSpPr>
              <p:nvPr/>
            </p:nvCxnSpPr>
            <p:spPr>
              <a:xfrm flipH="1">
                <a:off x="8166474" y="220496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3" name="Conector recto 12">
                <a:extLst>
                  <a:ext uri="{FF2B5EF4-FFF2-40B4-BE49-F238E27FC236}">
                    <a16:creationId xmlns:a16="http://schemas.microsoft.com/office/drawing/2014/main" id="{8BFAEEC5-81C0-8C8B-3C52-C8620652D85A}"/>
                  </a:ext>
                </a:extLst>
              </p:cNvPr>
              <p:cNvCxnSpPr>
                <a:cxnSpLocks/>
              </p:cNvCxnSpPr>
              <p:nvPr/>
            </p:nvCxnSpPr>
            <p:spPr>
              <a:xfrm flipH="1">
                <a:off x="8166474" y="302792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4" name="Conector recto 13">
                <a:extLst>
                  <a:ext uri="{FF2B5EF4-FFF2-40B4-BE49-F238E27FC236}">
                    <a16:creationId xmlns:a16="http://schemas.microsoft.com/office/drawing/2014/main" id="{45EB7677-9652-5A9E-A6E8-03E908CE0189}"/>
                  </a:ext>
                </a:extLst>
              </p:cNvPr>
              <p:cNvCxnSpPr>
                <a:cxnSpLocks/>
              </p:cNvCxnSpPr>
              <p:nvPr/>
            </p:nvCxnSpPr>
            <p:spPr>
              <a:xfrm flipH="1">
                <a:off x="8166474" y="343940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5" name="Conector recto 14">
                <a:extLst>
                  <a:ext uri="{FF2B5EF4-FFF2-40B4-BE49-F238E27FC236}">
                    <a16:creationId xmlns:a16="http://schemas.microsoft.com/office/drawing/2014/main" id="{6FAEB2CF-2D37-A333-EA72-139E755D0FE4}"/>
                  </a:ext>
                </a:extLst>
              </p:cNvPr>
              <p:cNvCxnSpPr>
                <a:cxnSpLocks/>
              </p:cNvCxnSpPr>
              <p:nvPr/>
            </p:nvCxnSpPr>
            <p:spPr>
              <a:xfrm flipH="1">
                <a:off x="8166474" y="385088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6" name="Conector recto 15">
                <a:extLst>
                  <a:ext uri="{FF2B5EF4-FFF2-40B4-BE49-F238E27FC236}">
                    <a16:creationId xmlns:a16="http://schemas.microsoft.com/office/drawing/2014/main" id="{919047D3-AB15-E3EE-39E2-E7B45CBD34F3}"/>
                  </a:ext>
                </a:extLst>
              </p:cNvPr>
              <p:cNvCxnSpPr>
                <a:cxnSpLocks/>
              </p:cNvCxnSpPr>
              <p:nvPr/>
            </p:nvCxnSpPr>
            <p:spPr>
              <a:xfrm flipH="1">
                <a:off x="7711947" y="1387086"/>
                <a:ext cx="457200" cy="247650"/>
              </a:xfrm>
              <a:prstGeom prst="line">
                <a:avLst/>
              </a:prstGeom>
            </p:spPr>
            <p:style>
              <a:lnRef idx="2">
                <a:schemeClr val="dk1"/>
              </a:lnRef>
              <a:fillRef idx="0">
                <a:schemeClr val="dk1"/>
              </a:fillRef>
              <a:effectRef idx="1">
                <a:schemeClr val="dk1"/>
              </a:effectRef>
              <a:fontRef idx="minor">
                <a:schemeClr val="tx1"/>
              </a:fontRef>
            </p:style>
          </p:cxnSp>
          <p:cxnSp>
            <p:nvCxnSpPr>
              <p:cNvPr id="18" name="Conector recto 17">
                <a:extLst>
                  <a:ext uri="{FF2B5EF4-FFF2-40B4-BE49-F238E27FC236}">
                    <a16:creationId xmlns:a16="http://schemas.microsoft.com/office/drawing/2014/main" id="{7CEFC0F4-28C5-5D16-435B-2C11252C3CF1}"/>
                  </a:ext>
                </a:extLst>
              </p:cNvPr>
              <p:cNvCxnSpPr>
                <a:cxnSpLocks/>
              </p:cNvCxnSpPr>
              <p:nvPr/>
            </p:nvCxnSpPr>
            <p:spPr>
              <a:xfrm flipH="1">
                <a:off x="7804524" y="1792217"/>
                <a:ext cx="360000" cy="157479"/>
              </a:xfrm>
              <a:prstGeom prst="line">
                <a:avLst/>
              </a:prstGeom>
            </p:spPr>
            <p:style>
              <a:lnRef idx="2">
                <a:schemeClr val="dk1"/>
              </a:lnRef>
              <a:fillRef idx="0">
                <a:schemeClr val="dk1"/>
              </a:fillRef>
              <a:effectRef idx="1">
                <a:schemeClr val="dk1"/>
              </a:effectRef>
              <a:fontRef idx="minor">
                <a:schemeClr val="tx1"/>
              </a:fontRef>
            </p:style>
          </p:cxnSp>
          <p:cxnSp>
            <p:nvCxnSpPr>
              <p:cNvPr id="20" name="Conector recto 19">
                <a:extLst>
                  <a:ext uri="{FF2B5EF4-FFF2-40B4-BE49-F238E27FC236}">
                    <a16:creationId xmlns:a16="http://schemas.microsoft.com/office/drawing/2014/main" id="{7B96E608-31ED-25EF-8789-82B4324C5C5E}"/>
                  </a:ext>
                </a:extLst>
              </p:cNvPr>
              <p:cNvCxnSpPr>
                <a:cxnSpLocks/>
              </p:cNvCxnSpPr>
              <p:nvPr/>
            </p:nvCxnSpPr>
            <p:spPr>
              <a:xfrm flipH="1" flipV="1">
                <a:off x="7812144" y="3281006"/>
                <a:ext cx="360000" cy="158400"/>
              </a:xfrm>
              <a:prstGeom prst="line">
                <a:avLst/>
              </a:prstGeom>
            </p:spPr>
            <p:style>
              <a:lnRef idx="2">
                <a:schemeClr val="dk1"/>
              </a:lnRef>
              <a:fillRef idx="0">
                <a:schemeClr val="dk1"/>
              </a:fillRef>
              <a:effectRef idx="1">
                <a:schemeClr val="dk1"/>
              </a:effectRef>
              <a:fontRef idx="minor">
                <a:schemeClr val="tx1"/>
              </a:fontRef>
            </p:style>
          </p:cxnSp>
          <p:cxnSp>
            <p:nvCxnSpPr>
              <p:cNvPr id="22" name="Conector recto 21">
                <a:extLst>
                  <a:ext uri="{FF2B5EF4-FFF2-40B4-BE49-F238E27FC236}">
                    <a16:creationId xmlns:a16="http://schemas.microsoft.com/office/drawing/2014/main" id="{155BD647-4FA7-4DBF-1D74-81F5E72F1A61}"/>
                  </a:ext>
                </a:extLst>
              </p:cNvPr>
              <p:cNvCxnSpPr>
                <a:cxnSpLocks/>
              </p:cNvCxnSpPr>
              <p:nvPr/>
            </p:nvCxnSpPr>
            <p:spPr>
              <a:xfrm flipH="1" flipV="1">
                <a:off x="7720497" y="3608729"/>
                <a:ext cx="457200" cy="248400"/>
              </a:xfrm>
              <a:prstGeom prst="line">
                <a:avLst/>
              </a:prstGeom>
            </p:spPr>
            <p:style>
              <a:lnRef idx="2">
                <a:schemeClr val="dk1"/>
              </a:lnRef>
              <a:fillRef idx="0">
                <a:schemeClr val="dk1"/>
              </a:fillRef>
              <a:effectRef idx="1">
                <a:schemeClr val="dk1"/>
              </a:effectRef>
              <a:fontRef idx="minor">
                <a:schemeClr val="tx1"/>
              </a:fontRef>
            </p:style>
          </p:cxnSp>
          <p:cxnSp>
            <p:nvCxnSpPr>
              <p:cNvPr id="25" name="Conector recto 24">
                <a:extLst>
                  <a:ext uri="{FF2B5EF4-FFF2-40B4-BE49-F238E27FC236}">
                    <a16:creationId xmlns:a16="http://schemas.microsoft.com/office/drawing/2014/main" id="{BD344331-FC81-6664-0D7D-5560625E56DF}"/>
                  </a:ext>
                </a:extLst>
              </p:cNvPr>
              <p:cNvCxnSpPr>
                <a:cxnSpLocks/>
              </p:cNvCxnSpPr>
              <p:nvPr/>
            </p:nvCxnSpPr>
            <p:spPr>
              <a:xfrm flipH="1" flipV="1">
                <a:off x="7887228" y="2967316"/>
                <a:ext cx="288000" cy="64800"/>
              </a:xfrm>
              <a:prstGeom prst="line">
                <a:avLst/>
              </a:prstGeom>
            </p:spPr>
            <p:style>
              <a:lnRef idx="2">
                <a:schemeClr val="dk1"/>
              </a:lnRef>
              <a:fillRef idx="0">
                <a:schemeClr val="dk1"/>
              </a:fillRef>
              <a:effectRef idx="1">
                <a:schemeClr val="dk1"/>
              </a:effectRef>
              <a:fontRef idx="minor">
                <a:schemeClr val="tx1"/>
              </a:fontRef>
            </p:style>
          </p:cxnSp>
          <p:cxnSp>
            <p:nvCxnSpPr>
              <p:cNvPr id="27" name="Conector recto 26">
                <a:extLst>
                  <a:ext uri="{FF2B5EF4-FFF2-40B4-BE49-F238E27FC236}">
                    <a16:creationId xmlns:a16="http://schemas.microsoft.com/office/drawing/2014/main" id="{F2A0F437-9108-4EAE-16D3-711DDA204C72}"/>
                  </a:ext>
                </a:extLst>
              </p:cNvPr>
              <p:cNvCxnSpPr>
                <a:cxnSpLocks/>
              </p:cNvCxnSpPr>
              <p:nvPr/>
            </p:nvCxnSpPr>
            <p:spPr>
              <a:xfrm flipH="1">
                <a:off x="7883929" y="2200958"/>
                <a:ext cx="289145" cy="65165"/>
              </a:xfrm>
              <a:prstGeom prst="line">
                <a:avLst/>
              </a:prstGeom>
            </p:spPr>
            <p:style>
              <a:lnRef idx="2">
                <a:schemeClr val="dk1"/>
              </a:lnRef>
              <a:fillRef idx="0">
                <a:schemeClr val="dk1"/>
              </a:fillRef>
              <a:effectRef idx="1">
                <a:schemeClr val="dk1"/>
              </a:effectRef>
              <a:fontRef idx="minor">
                <a:schemeClr val="tx1"/>
              </a:fontRef>
            </p:style>
          </p:cxnSp>
          <p:cxnSp>
            <p:nvCxnSpPr>
              <p:cNvPr id="31" name="Conector recto 30">
                <a:extLst>
                  <a:ext uri="{FF2B5EF4-FFF2-40B4-BE49-F238E27FC236}">
                    <a16:creationId xmlns:a16="http://schemas.microsoft.com/office/drawing/2014/main" id="{08D27080-945B-A5DA-2ADF-F8BB62CA60DE}"/>
                  </a:ext>
                </a:extLst>
              </p:cNvPr>
              <p:cNvCxnSpPr>
                <a:cxnSpLocks/>
              </p:cNvCxnSpPr>
              <p:nvPr/>
            </p:nvCxnSpPr>
            <p:spPr>
              <a:xfrm flipH="1">
                <a:off x="7935924" y="2624066"/>
                <a:ext cx="720000" cy="0"/>
              </a:xfrm>
              <a:prstGeom prst="line">
                <a:avLst/>
              </a:prstGeom>
            </p:spPr>
            <p:style>
              <a:lnRef idx="2">
                <a:schemeClr val="dk1"/>
              </a:lnRef>
              <a:fillRef idx="0">
                <a:schemeClr val="dk1"/>
              </a:fillRef>
              <a:effectRef idx="1">
                <a:schemeClr val="dk1"/>
              </a:effectRef>
              <a:fontRef idx="minor">
                <a:schemeClr val="tx1"/>
              </a:fontRef>
            </p:style>
          </p:cxnSp>
        </p:grpSp>
        <p:pic>
          <p:nvPicPr>
            <p:cNvPr id="21" name="Imagen 20">
              <a:extLst>
                <a:ext uri="{FF2B5EF4-FFF2-40B4-BE49-F238E27FC236}">
                  <a16:creationId xmlns:a16="http://schemas.microsoft.com/office/drawing/2014/main" id="{3624CF3B-E493-4007-AF6D-99FB9F075F51}"/>
                </a:ext>
              </a:extLst>
            </p:cNvPr>
            <p:cNvPicPr>
              <a:picLocks noChangeAspect="1"/>
            </p:cNvPicPr>
            <p:nvPr/>
          </p:nvPicPr>
          <p:blipFill>
            <a:blip r:embed="rId4"/>
            <a:stretch>
              <a:fillRect/>
            </a:stretch>
          </p:blipFill>
          <p:spPr>
            <a:xfrm>
              <a:off x="10180687" y="2894862"/>
              <a:ext cx="1649622" cy="1235624"/>
            </a:xfrm>
            <a:prstGeom prst="rect">
              <a:avLst/>
            </a:prstGeom>
          </p:spPr>
        </p:pic>
        <p:pic>
          <p:nvPicPr>
            <p:cNvPr id="23" name="Imagen 22">
              <a:extLst>
                <a:ext uri="{FF2B5EF4-FFF2-40B4-BE49-F238E27FC236}">
                  <a16:creationId xmlns:a16="http://schemas.microsoft.com/office/drawing/2014/main" id="{FC9F2909-FE8D-484D-86DC-532E2025123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551753" y="2894862"/>
              <a:ext cx="1509487" cy="1235623"/>
            </a:xfrm>
            <a:prstGeom prst="rect">
              <a:avLst/>
            </a:prstGeom>
          </p:spPr>
        </p:pic>
        <p:pic>
          <p:nvPicPr>
            <p:cNvPr id="24" name="Imagen 23">
              <a:extLst>
                <a:ext uri="{FF2B5EF4-FFF2-40B4-BE49-F238E27FC236}">
                  <a16:creationId xmlns:a16="http://schemas.microsoft.com/office/drawing/2014/main" id="{75E3B095-6E86-45BC-9F21-F0201E35491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543740" y="1564073"/>
              <a:ext cx="1509487" cy="1235624"/>
            </a:xfrm>
            <a:prstGeom prst="rect">
              <a:avLst/>
            </a:prstGeom>
          </p:spPr>
        </p:pic>
        <p:pic>
          <p:nvPicPr>
            <p:cNvPr id="26" name="Imagen 25">
              <a:extLst>
                <a:ext uri="{FF2B5EF4-FFF2-40B4-BE49-F238E27FC236}">
                  <a16:creationId xmlns:a16="http://schemas.microsoft.com/office/drawing/2014/main" id="{7418C66E-FC57-4CBE-B7B2-AAE025919F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81591" y="1564073"/>
              <a:ext cx="1649623" cy="1235624"/>
            </a:xfrm>
            <a:prstGeom prst="rect">
              <a:avLst/>
            </a:prstGeom>
          </p:spPr>
        </p:pic>
      </p:grpSp>
      <p:sp>
        <p:nvSpPr>
          <p:cNvPr id="28" name="CuadroTexto 27">
            <a:extLst>
              <a:ext uri="{FF2B5EF4-FFF2-40B4-BE49-F238E27FC236}">
                <a16:creationId xmlns:a16="http://schemas.microsoft.com/office/drawing/2014/main" id="{BA2BD341-4101-4279-AEF7-E554481E7BAC}"/>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NECESIDADES DE AGUA DE LOS DISTINTOS CULTIVOS</a:t>
            </a:r>
          </a:p>
        </p:txBody>
      </p:sp>
    </p:spTree>
    <p:extLst>
      <p:ext uri="{BB962C8B-B14F-4D97-AF65-F5344CB8AC3E}">
        <p14:creationId xmlns:p14="http://schemas.microsoft.com/office/powerpoint/2010/main" val="4196480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D97EB513-24C5-4726-886D-08608BC945CE}"/>
              </a:ext>
            </a:extLst>
          </p:cNvPr>
          <p:cNvSpPr txBox="1"/>
          <p:nvPr/>
        </p:nvSpPr>
        <p:spPr>
          <a:xfrm>
            <a:off x="1203455" y="257967"/>
            <a:ext cx="9785090"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RELACIÓN </a:t>
            </a:r>
            <a:r>
              <a:rPr lang="es-MX" sz="2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ADP</a:t>
            </a: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 Y </a:t>
            </a:r>
            <a:r>
              <a:rPr lang="es-MX" sz="2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CC</a:t>
            </a: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 POR TIPO DE SUELO</a:t>
            </a:r>
          </a:p>
        </p:txBody>
      </p:sp>
      <p:grpSp>
        <p:nvGrpSpPr>
          <p:cNvPr id="40" name="Grupo 39">
            <a:extLst>
              <a:ext uri="{FF2B5EF4-FFF2-40B4-BE49-F238E27FC236}">
                <a16:creationId xmlns:a16="http://schemas.microsoft.com/office/drawing/2014/main" id="{2F661D6F-018F-4E85-A3D5-3FBB96BDC575}"/>
              </a:ext>
            </a:extLst>
          </p:cNvPr>
          <p:cNvGrpSpPr/>
          <p:nvPr/>
        </p:nvGrpSpPr>
        <p:grpSpPr>
          <a:xfrm>
            <a:off x="698938" y="842453"/>
            <a:ext cx="10794123" cy="5675008"/>
            <a:chOff x="410240" y="875504"/>
            <a:chExt cx="10794123" cy="5675008"/>
          </a:xfrm>
        </p:grpSpPr>
        <p:pic>
          <p:nvPicPr>
            <p:cNvPr id="8" name="Imagen 7">
              <a:extLst>
                <a:ext uri="{FF2B5EF4-FFF2-40B4-BE49-F238E27FC236}">
                  <a16:creationId xmlns:a16="http://schemas.microsoft.com/office/drawing/2014/main" id="{822A7E61-AA6D-B6DB-A9F2-CDB1F19113B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0240" y="875504"/>
              <a:ext cx="8755794" cy="4605551"/>
            </a:xfrm>
            <a:prstGeom prst="rect">
              <a:avLst/>
            </a:prstGeom>
            <a:effectLst>
              <a:outerShdw blurRad="50800" dist="38100" dir="2700000" algn="tl" rotWithShape="0">
                <a:prstClr val="black">
                  <a:alpha val="40000"/>
                </a:prstClr>
              </a:outerShdw>
            </a:effectLst>
          </p:spPr>
        </p:pic>
        <p:sp>
          <p:nvSpPr>
            <p:cNvPr id="3" name="Rectángulo: esquinas redondeadas 2">
              <a:extLst>
                <a:ext uri="{FF2B5EF4-FFF2-40B4-BE49-F238E27FC236}">
                  <a16:creationId xmlns:a16="http://schemas.microsoft.com/office/drawing/2014/main" id="{567537A6-A5A4-5D7A-E15D-F38675F98043}"/>
                </a:ext>
              </a:extLst>
            </p:cNvPr>
            <p:cNvSpPr/>
            <p:nvPr/>
          </p:nvSpPr>
          <p:spPr>
            <a:xfrm>
              <a:off x="3569466" y="2644048"/>
              <a:ext cx="583894" cy="2346592"/>
            </a:xfrm>
            <a:prstGeom prst="roundRect">
              <a:avLst/>
            </a:prstGeom>
            <a:noFill/>
            <a:ln w="28575">
              <a:solidFill>
                <a:srgbClr val="FF0000"/>
              </a:solidFill>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pic>
          <p:nvPicPr>
            <p:cNvPr id="17" name="Picture 2">
              <a:extLst>
                <a:ext uri="{FF2B5EF4-FFF2-40B4-BE49-F238E27FC236}">
                  <a16:creationId xmlns:a16="http://schemas.microsoft.com/office/drawing/2014/main" id="{E5ADE4D8-C671-47A4-94BC-62A89A78BB1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199328" y="5001086"/>
              <a:ext cx="4005035" cy="11100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Rectángulo: esquinas redondeadas 17">
              <a:extLst>
                <a:ext uri="{FF2B5EF4-FFF2-40B4-BE49-F238E27FC236}">
                  <a16:creationId xmlns:a16="http://schemas.microsoft.com/office/drawing/2014/main" id="{BDAE5F63-B63F-47AD-A5B9-F4E71CBFDB35}"/>
                </a:ext>
              </a:extLst>
            </p:cNvPr>
            <p:cNvSpPr/>
            <p:nvPr/>
          </p:nvSpPr>
          <p:spPr>
            <a:xfrm>
              <a:off x="4847422" y="2236424"/>
              <a:ext cx="672029" cy="2753538"/>
            </a:xfrm>
            <a:prstGeom prst="roundRect">
              <a:avLst/>
            </a:prstGeom>
            <a:noFill/>
            <a:ln w="28575">
              <a:solidFill>
                <a:srgbClr val="FF0000"/>
              </a:solidFill>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sp>
          <p:nvSpPr>
            <p:cNvPr id="23" name="Rectángulo: esquinas redondeadas 22">
              <a:extLst>
                <a:ext uri="{FF2B5EF4-FFF2-40B4-BE49-F238E27FC236}">
                  <a16:creationId xmlns:a16="http://schemas.microsoft.com/office/drawing/2014/main" id="{31D97429-D011-4582-ABD7-6950F48BCDD2}"/>
                </a:ext>
              </a:extLst>
            </p:cNvPr>
            <p:cNvSpPr/>
            <p:nvPr/>
          </p:nvSpPr>
          <p:spPr>
            <a:xfrm>
              <a:off x="2712765" y="2897435"/>
              <a:ext cx="801615" cy="2095027"/>
            </a:xfrm>
            <a:prstGeom prst="roundRect">
              <a:avLst/>
            </a:prstGeom>
            <a:noFill/>
            <a:ln w="28575">
              <a:solidFill>
                <a:srgbClr val="FF0000"/>
              </a:solidFill>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grpSp>
          <p:nvGrpSpPr>
            <p:cNvPr id="33" name="Grupo 32">
              <a:extLst>
                <a:ext uri="{FF2B5EF4-FFF2-40B4-BE49-F238E27FC236}">
                  <a16:creationId xmlns:a16="http://schemas.microsoft.com/office/drawing/2014/main" id="{C1799801-77F9-472E-B572-916DF35A81B3}"/>
                </a:ext>
              </a:extLst>
            </p:cNvPr>
            <p:cNvGrpSpPr/>
            <p:nvPr/>
          </p:nvGrpSpPr>
          <p:grpSpPr>
            <a:xfrm>
              <a:off x="2467552" y="5418131"/>
              <a:ext cx="646020" cy="1132381"/>
              <a:chOff x="2467552" y="5418131"/>
              <a:chExt cx="646020" cy="1132381"/>
            </a:xfrm>
          </p:grpSpPr>
          <p:cxnSp>
            <p:nvCxnSpPr>
              <p:cNvPr id="29" name="Conector recto de flecha 28">
                <a:extLst>
                  <a:ext uri="{FF2B5EF4-FFF2-40B4-BE49-F238E27FC236}">
                    <a16:creationId xmlns:a16="http://schemas.microsoft.com/office/drawing/2014/main" id="{A862E988-42AC-49A0-A055-9DEE4AA4B87B}"/>
                  </a:ext>
                </a:extLst>
              </p:cNvPr>
              <p:cNvCxnSpPr>
                <a:cxnSpLocks/>
              </p:cNvCxnSpPr>
              <p:nvPr/>
            </p:nvCxnSpPr>
            <p:spPr>
              <a:xfrm flipV="1">
                <a:off x="2599981" y="5418131"/>
                <a:ext cx="513591" cy="1128729"/>
              </a:xfrm>
              <a:prstGeom prst="straightConnector1">
                <a:avLst/>
              </a:prstGeom>
              <a:noFill/>
              <a:ln w="28575">
                <a:solidFill>
                  <a:srgbClr val="FF0000"/>
                </a:solidFill>
                <a:headEnd type="none" w="med" len="med"/>
                <a:tailEnd type="arrow" w="med" len="med"/>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cxnSp>
          <p:sp>
            <p:nvSpPr>
              <p:cNvPr id="31" name="CuadroTexto 30">
                <a:extLst>
                  <a:ext uri="{FF2B5EF4-FFF2-40B4-BE49-F238E27FC236}">
                    <a16:creationId xmlns:a16="http://schemas.microsoft.com/office/drawing/2014/main" id="{D1EC30C7-3A6A-479B-A5F4-49BE23C52928}"/>
                  </a:ext>
                </a:extLst>
              </p:cNvPr>
              <p:cNvSpPr txBox="1"/>
              <p:nvPr/>
            </p:nvSpPr>
            <p:spPr>
              <a:xfrm rot="17651782">
                <a:off x="2112309" y="5825938"/>
                <a:ext cx="1079817" cy="369332"/>
              </a:xfrm>
              <a:prstGeom prst="rect">
                <a:avLst/>
              </a:prstGeom>
              <a:noFill/>
            </p:spPr>
            <p:txBody>
              <a:bodyPr wrap="square" rtlCol="0">
                <a:spAutoFit/>
              </a:bodyPr>
              <a:lstStyle/>
              <a:p>
                <a:r>
                  <a:rPr lang="es-MX" b="1" dirty="0">
                    <a:solidFill>
                      <a:srgbClr val="C00000"/>
                    </a:solidFill>
                    <a:latin typeface="Agency FB" panose="020B0503020202020204" pitchFamily="34" charset="0"/>
                  </a:rPr>
                  <a:t>Durazno</a:t>
                </a:r>
              </a:p>
            </p:txBody>
          </p:sp>
        </p:grpSp>
        <p:grpSp>
          <p:nvGrpSpPr>
            <p:cNvPr id="34" name="Grupo 33">
              <a:extLst>
                <a:ext uri="{FF2B5EF4-FFF2-40B4-BE49-F238E27FC236}">
                  <a16:creationId xmlns:a16="http://schemas.microsoft.com/office/drawing/2014/main" id="{35E79E12-617D-4A8A-A4C2-09BD162B1E76}"/>
                </a:ext>
              </a:extLst>
            </p:cNvPr>
            <p:cNvGrpSpPr/>
            <p:nvPr/>
          </p:nvGrpSpPr>
          <p:grpSpPr>
            <a:xfrm>
              <a:off x="3246456" y="5418131"/>
              <a:ext cx="646020" cy="1132381"/>
              <a:chOff x="2467552" y="5418131"/>
              <a:chExt cx="646020" cy="1132381"/>
            </a:xfrm>
          </p:grpSpPr>
          <p:cxnSp>
            <p:nvCxnSpPr>
              <p:cNvPr id="35" name="Conector recto de flecha 34">
                <a:extLst>
                  <a:ext uri="{FF2B5EF4-FFF2-40B4-BE49-F238E27FC236}">
                    <a16:creationId xmlns:a16="http://schemas.microsoft.com/office/drawing/2014/main" id="{354F37D1-198F-4F9F-B25F-C8D23EA0B98F}"/>
                  </a:ext>
                </a:extLst>
              </p:cNvPr>
              <p:cNvCxnSpPr>
                <a:cxnSpLocks/>
              </p:cNvCxnSpPr>
              <p:nvPr/>
            </p:nvCxnSpPr>
            <p:spPr>
              <a:xfrm flipV="1">
                <a:off x="2599981" y="5418131"/>
                <a:ext cx="513591" cy="1128729"/>
              </a:xfrm>
              <a:prstGeom prst="straightConnector1">
                <a:avLst/>
              </a:prstGeom>
              <a:noFill/>
              <a:ln w="28575">
                <a:solidFill>
                  <a:srgbClr val="FF0000"/>
                </a:solidFill>
                <a:headEnd type="none" w="med" len="med"/>
                <a:tailEnd type="arrow" w="med" len="med"/>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cxnSp>
          <p:sp>
            <p:nvSpPr>
              <p:cNvPr id="36" name="CuadroTexto 35">
                <a:extLst>
                  <a:ext uri="{FF2B5EF4-FFF2-40B4-BE49-F238E27FC236}">
                    <a16:creationId xmlns:a16="http://schemas.microsoft.com/office/drawing/2014/main" id="{FAC6D5FF-46AF-410F-B9B4-CE3C37158261}"/>
                  </a:ext>
                </a:extLst>
              </p:cNvPr>
              <p:cNvSpPr txBox="1"/>
              <p:nvPr/>
            </p:nvSpPr>
            <p:spPr>
              <a:xfrm rot="17651782">
                <a:off x="2112309" y="5825938"/>
                <a:ext cx="1079817" cy="369332"/>
              </a:xfrm>
              <a:prstGeom prst="rect">
                <a:avLst/>
              </a:prstGeom>
              <a:noFill/>
            </p:spPr>
            <p:txBody>
              <a:bodyPr wrap="square" rtlCol="0">
                <a:spAutoFit/>
              </a:bodyPr>
              <a:lstStyle/>
              <a:p>
                <a:r>
                  <a:rPr lang="es-MX" b="1" dirty="0">
                    <a:solidFill>
                      <a:srgbClr val="C00000"/>
                    </a:solidFill>
                    <a:latin typeface="Agency FB" panose="020B0503020202020204" pitchFamily="34" charset="0"/>
                  </a:rPr>
                  <a:t>Durazno</a:t>
                </a:r>
              </a:p>
            </p:txBody>
          </p:sp>
        </p:grpSp>
        <p:grpSp>
          <p:nvGrpSpPr>
            <p:cNvPr id="37" name="Grupo 36">
              <a:extLst>
                <a:ext uri="{FF2B5EF4-FFF2-40B4-BE49-F238E27FC236}">
                  <a16:creationId xmlns:a16="http://schemas.microsoft.com/office/drawing/2014/main" id="{56169DC5-1886-4511-92B1-77D9D005101D}"/>
                </a:ext>
              </a:extLst>
            </p:cNvPr>
            <p:cNvGrpSpPr/>
            <p:nvPr/>
          </p:nvGrpSpPr>
          <p:grpSpPr>
            <a:xfrm>
              <a:off x="4657293" y="5418131"/>
              <a:ext cx="646020" cy="1132381"/>
              <a:chOff x="2467552" y="5418131"/>
              <a:chExt cx="646020" cy="1132381"/>
            </a:xfrm>
          </p:grpSpPr>
          <p:cxnSp>
            <p:nvCxnSpPr>
              <p:cNvPr id="38" name="Conector recto de flecha 37">
                <a:extLst>
                  <a:ext uri="{FF2B5EF4-FFF2-40B4-BE49-F238E27FC236}">
                    <a16:creationId xmlns:a16="http://schemas.microsoft.com/office/drawing/2014/main" id="{44E6406E-DA1B-4B87-9358-B700C95B01A8}"/>
                  </a:ext>
                </a:extLst>
              </p:cNvPr>
              <p:cNvCxnSpPr>
                <a:cxnSpLocks/>
              </p:cNvCxnSpPr>
              <p:nvPr/>
            </p:nvCxnSpPr>
            <p:spPr>
              <a:xfrm flipV="1">
                <a:off x="2599981" y="5418131"/>
                <a:ext cx="513591" cy="1128729"/>
              </a:xfrm>
              <a:prstGeom prst="straightConnector1">
                <a:avLst/>
              </a:prstGeom>
              <a:noFill/>
              <a:ln w="28575">
                <a:solidFill>
                  <a:srgbClr val="FF0000"/>
                </a:solidFill>
                <a:headEnd type="none" w="med" len="med"/>
                <a:tailEnd type="arrow" w="med" len="med"/>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cxnSp>
          <p:sp>
            <p:nvSpPr>
              <p:cNvPr id="39" name="CuadroTexto 38">
                <a:extLst>
                  <a:ext uri="{FF2B5EF4-FFF2-40B4-BE49-F238E27FC236}">
                    <a16:creationId xmlns:a16="http://schemas.microsoft.com/office/drawing/2014/main" id="{4FB6FAEC-9E86-4C5F-A897-4AEFE8D92B30}"/>
                  </a:ext>
                </a:extLst>
              </p:cNvPr>
              <p:cNvSpPr txBox="1"/>
              <p:nvPr/>
            </p:nvSpPr>
            <p:spPr>
              <a:xfrm rot="17651782">
                <a:off x="2112309" y="5825938"/>
                <a:ext cx="1079817" cy="369332"/>
              </a:xfrm>
              <a:prstGeom prst="rect">
                <a:avLst/>
              </a:prstGeom>
              <a:noFill/>
            </p:spPr>
            <p:txBody>
              <a:bodyPr wrap="square" rtlCol="0">
                <a:spAutoFit/>
              </a:bodyPr>
              <a:lstStyle/>
              <a:p>
                <a:r>
                  <a:rPr lang="es-MX" b="1" dirty="0">
                    <a:solidFill>
                      <a:srgbClr val="C00000"/>
                    </a:solidFill>
                    <a:latin typeface="Agency FB" panose="020B0503020202020204" pitchFamily="34" charset="0"/>
                  </a:rPr>
                  <a:t>Durazno</a:t>
                </a:r>
              </a:p>
            </p:txBody>
          </p:sp>
        </p:grpSp>
      </p:grpSp>
    </p:spTree>
    <p:extLst>
      <p:ext uri="{BB962C8B-B14F-4D97-AF65-F5344CB8AC3E}">
        <p14:creationId xmlns:p14="http://schemas.microsoft.com/office/powerpoint/2010/main" val="2537894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a:blip r:embed="rId3"/>
          <a:stretch>
            <a:fillRect/>
          </a:stretch>
        </p:blipFill>
        <p:spPr>
          <a:xfrm>
            <a:off x="0" y="0"/>
            <a:ext cx="12192000" cy="6858000"/>
          </a:xfrm>
          <a:prstGeom prst="rect">
            <a:avLst/>
          </a:prstGeom>
        </p:spPr>
      </p:pic>
      <p:grpSp>
        <p:nvGrpSpPr>
          <p:cNvPr id="62" name="Grupo 61">
            <a:extLst>
              <a:ext uri="{FF2B5EF4-FFF2-40B4-BE49-F238E27FC236}">
                <a16:creationId xmlns:a16="http://schemas.microsoft.com/office/drawing/2014/main" id="{053105EA-DBA1-C51C-4EC7-928AF175E61A}"/>
              </a:ext>
            </a:extLst>
          </p:cNvPr>
          <p:cNvGrpSpPr/>
          <p:nvPr/>
        </p:nvGrpSpPr>
        <p:grpSpPr>
          <a:xfrm>
            <a:off x="609600" y="2286000"/>
            <a:ext cx="7869168" cy="2733130"/>
            <a:chOff x="609600" y="2286000"/>
            <a:chExt cx="7869168" cy="2733130"/>
          </a:xfrm>
        </p:grpSpPr>
        <p:sp>
          <p:nvSpPr>
            <p:cNvPr id="8" name="Rectángulo: esquinas redondeadas 7">
              <a:extLst>
                <a:ext uri="{FF2B5EF4-FFF2-40B4-BE49-F238E27FC236}">
                  <a16:creationId xmlns:a16="http://schemas.microsoft.com/office/drawing/2014/main" id="{7277BE28-459C-7F59-99CC-88ACBB9FB3B5}"/>
                </a:ext>
              </a:extLst>
            </p:cNvPr>
            <p:cNvSpPr/>
            <p:nvPr/>
          </p:nvSpPr>
          <p:spPr>
            <a:xfrm>
              <a:off x="609600" y="2286000"/>
              <a:ext cx="6727371" cy="1665514"/>
            </a:xfrm>
            <a:prstGeom prst="roundRect">
              <a:avLst>
                <a:gd name="adj" fmla="val 10503"/>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728FE01-7463-1B63-D300-071EF9C67AEE}"/>
                </a:ext>
              </a:extLst>
            </p:cNvPr>
            <p:cNvSpPr txBox="1"/>
            <p:nvPr/>
          </p:nvSpPr>
          <p:spPr>
            <a:xfrm>
              <a:off x="978609" y="2306631"/>
              <a:ext cx="6090931" cy="1754326"/>
            </a:xfrm>
            <a:prstGeom prst="rect">
              <a:avLst/>
            </a:prstGeom>
            <a:noFill/>
            <a:effectLst>
              <a:glow rad="127000">
                <a:schemeClr val="tx1"/>
              </a:glow>
              <a:outerShdw blurRad="50800" dist="38100" dir="2700000" algn="tl" rotWithShape="0">
                <a:prstClr val="black">
                  <a:alpha val="40000"/>
                </a:prstClr>
              </a:outerShdw>
            </a:effectLst>
          </p:spPr>
          <p:txBody>
            <a:bodyPr wrap="square" rtlCol="0">
              <a:spAutoFit/>
            </a:bodyPr>
            <a:lstStyle/>
            <a:p>
              <a: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t>Automatización</a:t>
              </a:r>
              <a:b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br>
              <a: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t>¿</a:t>
              </a:r>
              <a:r>
                <a:rPr lang="es-MX" sz="4000" b="1" dirty="0">
                  <a:solidFill>
                    <a:schemeClr val="bg1"/>
                  </a:solidFill>
                  <a:effectLst>
                    <a:outerShdw blurRad="38100" dist="38100" dir="2700000" algn="tl">
                      <a:srgbClr val="000000">
                        <a:alpha val="43137"/>
                      </a:srgbClr>
                    </a:outerShdw>
                  </a:effectLst>
                  <a:latin typeface="Agency FB" panose="020B0503020202020204" pitchFamily="34" charset="0"/>
                </a:rPr>
                <a:t>Eficiencia del Riego?</a:t>
              </a:r>
              <a:endParaRPr lang="es-MX" sz="54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cxnSp>
          <p:nvCxnSpPr>
            <p:cNvPr id="55" name="Conector recto 54">
              <a:extLst>
                <a:ext uri="{FF2B5EF4-FFF2-40B4-BE49-F238E27FC236}">
                  <a16:creationId xmlns:a16="http://schemas.microsoft.com/office/drawing/2014/main" id="{D87A5E82-BD3A-A46A-75BE-204AA2969B3E}"/>
                </a:ext>
              </a:extLst>
            </p:cNvPr>
            <p:cNvCxnSpPr>
              <a:cxnSpLocks/>
            </p:cNvCxnSpPr>
            <p:nvPr/>
          </p:nvCxnSpPr>
          <p:spPr>
            <a:xfrm>
              <a:off x="3973285" y="3951514"/>
              <a:ext cx="698500" cy="10014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A5829C8A-36CB-901C-BC22-C97FBF476903}"/>
                </a:ext>
              </a:extLst>
            </p:cNvPr>
            <p:cNvCxnSpPr>
              <a:cxnSpLocks/>
            </p:cNvCxnSpPr>
            <p:nvPr/>
          </p:nvCxnSpPr>
          <p:spPr>
            <a:xfrm>
              <a:off x="4665435" y="4948464"/>
              <a:ext cx="367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Elipse 59">
              <a:extLst>
                <a:ext uri="{FF2B5EF4-FFF2-40B4-BE49-F238E27FC236}">
                  <a16:creationId xmlns:a16="http://schemas.microsoft.com/office/drawing/2014/main" id="{9E798CCD-86DA-17B3-B767-B29CFF60E5C1}"/>
                </a:ext>
              </a:extLst>
            </p:cNvPr>
            <p:cNvSpPr/>
            <p:nvPr/>
          </p:nvSpPr>
          <p:spPr>
            <a:xfrm>
              <a:off x="8337435" y="4877797"/>
              <a:ext cx="141333" cy="141333"/>
            </a:xfrm>
            <a:prstGeom prst="ellipse">
              <a:avLst/>
            </a:prstGeom>
            <a:solidFill>
              <a:srgbClr val="FFFFFF">
                <a:alpha val="69804"/>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777422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aphicFrame>
        <p:nvGraphicFramePr>
          <p:cNvPr id="3" name="Diagrama 2">
            <a:extLst>
              <a:ext uri="{FF2B5EF4-FFF2-40B4-BE49-F238E27FC236}">
                <a16:creationId xmlns:a16="http://schemas.microsoft.com/office/drawing/2014/main" id="{065385EC-F803-7D9A-AFB7-587D9DBC2581}"/>
              </a:ext>
            </a:extLst>
          </p:cNvPr>
          <p:cNvGraphicFramePr/>
          <p:nvPr>
            <p:extLst>
              <p:ext uri="{D42A27DB-BD31-4B8C-83A1-F6EECF244321}">
                <p14:modId xmlns:p14="http://schemas.microsoft.com/office/powerpoint/2010/main" val="4092009263"/>
              </p:ext>
            </p:extLst>
          </p:nvPr>
        </p:nvGraphicFramePr>
        <p:xfrm>
          <a:off x="4852448" y="1761419"/>
          <a:ext cx="6721244" cy="44588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uadroTexto 6">
            <a:extLst>
              <a:ext uri="{FF2B5EF4-FFF2-40B4-BE49-F238E27FC236}">
                <a16:creationId xmlns:a16="http://schemas.microsoft.com/office/drawing/2014/main" id="{4437630D-B52D-FC30-BFC0-D5D9AD8BFE42}"/>
              </a:ext>
            </a:extLst>
          </p:cNvPr>
          <p:cNvSpPr txBox="1"/>
          <p:nvPr/>
        </p:nvSpPr>
        <p:spPr>
          <a:xfrm>
            <a:off x="4852448" y="380037"/>
            <a:ext cx="6721244" cy="1261884"/>
          </a:xfrm>
          <a:prstGeom prst="rect">
            <a:avLst/>
          </a:prstGeom>
          <a:noFill/>
        </p:spPr>
        <p:txBody>
          <a:bodyPr wrap="square">
            <a:spAutoFit/>
          </a:bodyPr>
          <a:lstStyle/>
          <a:p>
            <a:pPr algn="ctr"/>
            <a:r>
              <a:rPr lang="es-MX" sz="2800" b="1" dirty="0">
                <a:latin typeface="Agency FB" panose="020B0503020202020204" pitchFamily="34" charset="0"/>
              </a:rPr>
              <a:t>Tecnología y Agricultura de Precisión</a:t>
            </a:r>
          </a:p>
          <a:p>
            <a:pPr algn="ctr"/>
            <a:r>
              <a:rPr lang="es-MX" sz="2400" dirty="0">
                <a:latin typeface="Agency FB" panose="020B0503020202020204" pitchFamily="34" charset="0"/>
              </a:rPr>
              <a:t>Agricultura inteligente basada en datos para mejorar la  sustentabilidad en el manejo de recursos naturales</a:t>
            </a:r>
          </a:p>
        </p:txBody>
      </p:sp>
    </p:spTree>
    <p:extLst>
      <p:ext uri="{BB962C8B-B14F-4D97-AF65-F5344CB8AC3E}">
        <p14:creationId xmlns:p14="http://schemas.microsoft.com/office/powerpoint/2010/main" val="3264674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FBA5976-C4BC-447E-B85F-D8959465CF7C}"/>
              </a:ext>
            </a:extLst>
          </p:cNvPr>
          <p:cNvSpPr txBox="1"/>
          <p:nvPr/>
        </p:nvSpPr>
        <p:spPr>
          <a:xfrm>
            <a:off x="1235075" y="2307966"/>
            <a:ext cx="9950450" cy="2123618"/>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000" b="1">
                <a:solidFill>
                  <a:schemeClr val="accent6">
                    <a:lumMod val="75000"/>
                  </a:schemeClr>
                </a:solidFill>
                <a:latin typeface="Arial Black"/>
                <a:ea typeface="Arial Black"/>
                <a:cs typeface="Arial Black"/>
              </a:defRPr>
            </a:lvl1pPr>
          </a:lstStyle>
          <a:p>
            <a:pPr algn="just"/>
            <a:r>
              <a:rPr lang="es-MX" sz="4400" dirty="0">
                <a:solidFill>
                  <a:srgbClr val="115E21"/>
                </a:solidFill>
                <a:latin typeface="Agency FB" panose="020B0503020202020204" pitchFamily="34" charset="0"/>
              </a:rPr>
              <a:t>En                 		  creemos que es posible incrementar la productividad sin excesos en el consumo de los recursos naturales.</a:t>
            </a:r>
            <a:endParaRPr lang="es-MX" sz="4000" b="0" dirty="0">
              <a:solidFill>
                <a:srgbClr val="115E21"/>
              </a:solidFill>
              <a:latin typeface="Agency FB" panose="020B0503020202020204" pitchFamily="34" charset="0"/>
              <a:cs typeface="Arial"/>
            </a:endParaRPr>
          </a:p>
        </p:txBody>
      </p:sp>
      <p:pic>
        <p:nvPicPr>
          <p:cNvPr id="8" name="Imagen 7">
            <a:extLst>
              <a:ext uri="{FF2B5EF4-FFF2-40B4-BE49-F238E27FC236}">
                <a16:creationId xmlns:a16="http://schemas.microsoft.com/office/drawing/2014/main" id="{18146F6B-3DE3-4D88-8FB1-C6D3C5CFF29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3040"/>
                    </a14:imgEffect>
                    <a14:imgEffect>
                      <a14:brightnessContrast bright="-13000"/>
                    </a14:imgEffect>
                  </a14:imgLayer>
                </a14:imgProps>
              </a:ext>
            </a:extLst>
          </a:blip>
          <a:stretch>
            <a:fillRect/>
          </a:stretch>
        </p:blipFill>
        <p:spPr>
          <a:xfrm>
            <a:off x="1913535" y="2358766"/>
            <a:ext cx="3268066" cy="803303"/>
          </a:xfrm>
          <a:prstGeom prst="rect">
            <a:avLst/>
          </a:prstGeom>
        </p:spPr>
      </p:pic>
    </p:spTree>
    <p:extLst>
      <p:ext uri="{BB962C8B-B14F-4D97-AF65-F5344CB8AC3E}">
        <p14:creationId xmlns:p14="http://schemas.microsoft.com/office/powerpoint/2010/main" val="422895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8107BCE-1154-47C5-8784-DB8725DE70CA}"/>
              </a:ext>
            </a:extLst>
          </p:cNvPr>
          <p:cNvPicPr>
            <a:picLocks noChangeAspect="1"/>
          </p:cNvPicPr>
          <p:nvPr/>
        </p:nvPicPr>
        <p:blipFill rotWithShape="1">
          <a:blip r:embed="rId3"/>
          <a:srcRect b="21660"/>
          <a:stretch/>
        </p:blipFill>
        <p:spPr>
          <a:xfrm>
            <a:off x="4505899" y="868749"/>
            <a:ext cx="7443730" cy="3610496"/>
          </a:xfrm>
          <a:prstGeom prst="rect">
            <a:avLst/>
          </a:prstGeom>
        </p:spPr>
      </p:pic>
      <p:pic>
        <p:nvPicPr>
          <p:cNvPr id="6" name="Imagen 5">
            <a:extLst>
              <a:ext uri="{FF2B5EF4-FFF2-40B4-BE49-F238E27FC236}">
                <a16:creationId xmlns:a16="http://schemas.microsoft.com/office/drawing/2014/main" id="{CCB30795-F1D2-41F4-9195-8DCED7139CF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3803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9E928BA4-EE7A-E4BF-4791-0CFAC613E9ED}"/>
              </a:ext>
            </a:extLst>
          </p:cNvPr>
          <p:cNvGraphicFramePr/>
          <p:nvPr>
            <p:extLst>
              <p:ext uri="{D42A27DB-BD31-4B8C-83A1-F6EECF244321}">
                <p14:modId xmlns:p14="http://schemas.microsoft.com/office/powerpoint/2010/main" val="3222052585"/>
              </p:ext>
            </p:extLst>
          </p:nvPr>
        </p:nvGraphicFramePr>
        <p:xfrm>
          <a:off x="4757083" y="952856"/>
          <a:ext cx="664391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a:extLst>
              <a:ext uri="{FF2B5EF4-FFF2-40B4-BE49-F238E27FC236}">
                <a16:creationId xmlns:a16="http://schemas.microsoft.com/office/drawing/2014/main" id="{9809A17B-7C22-4497-877F-59234EF8E5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137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83" name="Grupo 82">
            <a:extLst>
              <a:ext uri="{FF2B5EF4-FFF2-40B4-BE49-F238E27FC236}">
                <a16:creationId xmlns:a16="http://schemas.microsoft.com/office/drawing/2014/main" id="{2DE4E39A-B339-F07B-094C-5E0716D672AB}"/>
              </a:ext>
            </a:extLst>
          </p:cNvPr>
          <p:cNvGrpSpPr/>
          <p:nvPr/>
        </p:nvGrpSpPr>
        <p:grpSpPr>
          <a:xfrm>
            <a:off x="4408416" y="583635"/>
            <a:ext cx="6929368" cy="5329813"/>
            <a:chOff x="4408416" y="583635"/>
            <a:chExt cx="6929368" cy="5329813"/>
          </a:xfrm>
        </p:grpSpPr>
        <p:grpSp>
          <p:nvGrpSpPr>
            <p:cNvPr id="3" name="Grupo 2">
              <a:extLst>
                <a:ext uri="{FF2B5EF4-FFF2-40B4-BE49-F238E27FC236}">
                  <a16:creationId xmlns:a16="http://schemas.microsoft.com/office/drawing/2014/main" id="{657EC7F3-5312-4336-8FF7-D24C2D4BB9AA}"/>
                </a:ext>
              </a:extLst>
            </p:cNvPr>
            <p:cNvGrpSpPr/>
            <p:nvPr/>
          </p:nvGrpSpPr>
          <p:grpSpPr>
            <a:xfrm>
              <a:off x="9295102" y="1519658"/>
              <a:ext cx="1839938" cy="760744"/>
              <a:chOff x="7890665" y="2485515"/>
              <a:chExt cx="2614409" cy="1080959"/>
            </a:xfrm>
          </p:grpSpPr>
          <p:pic>
            <p:nvPicPr>
              <p:cNvPr id="29" name="Google Shape;214;p10">
                <a:extLst>
                  <a:ext uri="{FF2B5EF4-FFF2-40B4-BE49-F238E27FC236}">
                    <a16:creationId xmlns:a16="http://schemas.microsoft.com/office/drawing/2014/main" id="{E8DC4226-134C-69EB-F2FC-9DCBA4E099F3}"/>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938403" y="2485515"/>
                <a:ext cx="1566671" cy="1080959"/>
              </a:xfrm>
              <a:prstGeom prst="rect">
                <a:avLst/>
              </a:prstGeom>
              <a:ln>
                <a:noFill/>
              </a:ln>
              <a:effectLst>
                <a:softEdge rad="112500"/>
              </a:effectLst>
            </p:spPr>
          </p:pic>
          <p:pic>
            <p:nvPicPr>
              <p:cNvPr id="30" name="Gráfico 29" descr="Satélite con relleno sólido">
                <a:extLst>
                  <a:ext uri="{FF2B5EF4-FFF2-40B4-BE49-F238E27FC236}">
                    <a16:creationId xmlns:a16="http://schemas.microsoft.com/office/drawing/2014/main" id="{305C067A-81EE-1EC9-646B-6058535B62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0665" y="2568794"/>
                <a:ext cx="914400" cy="914400"/>
              </a:xfrm>
              <a:prstGeom prst="rect">
                <a:avLst/>
              </a:prstGeom>
            </p:spPr>
          </p:pic>
        </p:grpSp>
        <p:grpSp>
          <p:nvGrpSpPr>
            <p:cNvPr id="4" name="Grupo 3">
              <a:extLst>
                <a:ext uri="{FF2B5EF4-FFF2-40B4-BE49-F238E27FC236}">
                  <a16:creationId xmlns:a16="http://schemas.microsoft.com/office/drawing/2014/main" id="{45BE9BFC-EEF4-5E7B-2B6D-FF33B74E6BF2}"/>
                </a:ext>
              </a:extLst>
            </p:cNvPr>
            <p:cNvGrpSpPr/>
            <p:nvPr/>
          </p:nvGrpSpPr>
          <p:grpSpPr>
            <a:xfrm>
              <a:off x="8825933" y="583635"/>
              <a:ext cx="1748703" cy="638808"/>
              <a:chOff x="7368359" y="1231733"/>
              <a:chExt cx="2959068" cy="1080959"/>
            </a:xfrm>
          </p:grpSpPr>
          <p:grpSp>
            <p:nvGrpSpPr>
              <p:cNvPr id="25" name="Grupo 24">
                <a:extLst>
                  <a:ext uri="{FF2B5EF4-FFF2-40B4-BE49-F238E27FC236}">
                    <a16:creationId xmlns:a16="http://schemas.microsoft.com/office/drawing/2014/main" id="{6396D0E9-B122-FCAE-B06D-C3A8BE9C2648}"/>
                  </a:ext>
                </a:extLst>
              </p:cNvPr>
              <p:cNvGrpSpPr/>
              <p:nvPr/>
            </p:nvGrpSpPr>
            <p:grpSpPr>
              <a:xfrm>
                <a:off x="8539586" y="1231733"/>
                <a:ext cx="1787841" cy="1080959"/>
                <a:chOff x="789519" y="4728433"/>
                <a:chExt cx="2182104" cy="1319338"/>
              </a:xfrm>
            </p:grpSpPr>
            <p:pic>
              <p:nvPicPr>
                <p:cNvPr id="27" name="Google Shape;140;p7">
                  <a:extLst>
                    <a:ext uri="{FF2B5EF4-FFF2-40B4-BE49-F238E27FC236}">
                      <a16:creationId xmlns:a16="http://schemas.microsoft.com/office/drawing/2014/main" id="{35E27CDF-1CDD-A6DB-98C2-EE9D8529419E}"/>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89519" y="4728433"/>
                  <a:ext cx="2182104" cy="13193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8" name="Imagen 27">
                  <a:extLst>
                    <a:ext uri="{FF2B5EF4-FFF2-40B4-BE49-F238E27FC236}">
                      <a16:creationId xmlns:a16="http://schemas.microsoft.com/office/drawing/2014/main" id="{B72121D6-AEF7-3D87-1F06-20AE816C347B}"/>
                    </a:ext>
                  </a:extLst>
                </p:cNvPr>
                <p:cNvPicPr>
                  <a:picLocks noChangeAspect="1"/>
                </p:cNvPicPr>
                <p:nvPr/>
              </p:nvPicPr>
              <p:blipFill rotWithShape="1">
                <a:blip r:embed="rId8" cstate="screen">
                  <a:alphaModFix amt="85000"/>
                  <a:extLst>
                    <a:ext uri="{28A0092B-C50C-407E-A947-70E740481C1C}">
                      <a14:useLocalDpi xmlns:a14="http://schemas.microsoft.com/office/drawing/2010/main"/>
                    </a:ext>
                  </a:extLst>
                </a:blip>
                <a:srcRect/>
                <a:stretch/>
              </p:blipFill>
              <p:spPr>
                <a:xfrm>
                  <a:off x="1211766" y="5044194"/>
                  <a:ext cx="1613339" cy="9404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 h="0"/>
                </a:sp3d>
              </p:spPr>
            </p:pic>
          </p:grpSp>
          <p:pic>
            <p:nvPicPr>
              <p:cNvPr id="26" name="Gráfico 25" descr="Mapa topográfico con relleno sólido">
                <a:extLst>
                  <a:ext uri="{FF2B5EF4-FFF2-40B4-BE49-F238E27FC236}">
                    <a16:creationId xmlns:a16="http://schemas.microsoft.com/office/drawing/2014/main" id="{4276AE00-3B0B-0D5D-D40C-748E99FC3F5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368359" y="1370586"/>
                <a:ext cx="914400" cy="914400"/>
              </a:xfrm>
              <a:prstGeom prst="rect">
                <a:avLst/>
              </a:prstGeom>
            </p:spPr>
          </p:pic>
        </p:grpSp>
        <p:grpSp>
          <p:nvGrpSpPr>
            <p:cNvPr id="67" name="Grupo 66">
              <a:extLst>
                <a:ext uri="{FF2B5EF4-FFF2-40B4-BE49-F238E27FC236}">
                  <a16:creationId xmlns:a16="http://schemas.microsoft.com/office/drawing/2014/main" id="{4A974212-4A66-F2E7-33EC-FCD141C6BD1E}"/>
                </a:ext>
              </a:extLst>
            </p:cNvPr>
            <p:cNvGrpSpPr/>
            <p:nvPr/>
          </p:nvGrpSpPr>
          <p:grpSpPr>
            <a:xfrm>
              <a:off x="9334095" y="3926262"/>
              <a:ext cx="1802909" cy="769851"/>
              <a:chOff x="9138703" y="3312600"/>
              <a:chExt cx="2561794" cy="1093899"/>
            </a:xfrm>
          </p:grpSpPr>
          <p:pic>
            <p:nvPicPr>
              <p:cNvPr id="5" name="Gráfico 4" descr="Parcialmente soleado con relleno sólido">
                <a:extLst>
                  <a:ext uri="{FF2B5EF4-FFF2-40B4-BE49-F238E27FC236}">
                    <a16:creationId xmlns:a16="http://schemas.microsoft.com/office/drawing/2014/main" id="{B93B2B63-9B6E-F3B5-1B5B-D0A19982B3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38703" y="3391840"/>
                <a:ext cx="914400" cy="914400"/>
              </a:xfrm>
              <a:prstGeom prst="rect">
                <a:avLst/>
              </a:prstGeom>
            </p:spPr>
          </p:pic>
          <p:pic>
            <p:nvPicPr>
              <p:cNvPr id="9" name="Imagen 8">
                <a:extLst>
                  <a:ext uri="{FF2B5EF4-FFF2-40B4-BE49-F238E27FC236}">
                    <a16:creationId xmlns:a16="http://schemas.microsoft.com/office/drawing/2014/main" id="{6A26C6F5-D03B-6293-BDC8-F714E25C458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155303" y="3312600"/>
                <a:ext cx="1545194" cy="1093899"/>
              </a:xfrm>
              <a:prstGeom prst="rect">
                <a:avLst/>
              </a:prstGeom>
              <a:ln>
                <a:noFill/>
              </a:ln>
              <a:effectLst>
                <a:softEdge rad="112500"/>
              </a:effectLst>
            </p:spPr>
          </p:pic>
        </p:grpSp>
        <p:grpSp>
          <p:nvGrpSpPr>
            <p:cNvPr id="10" name="Grupo 9">
              <a:extLst>
                <a:ext uri="{FF2B5EF4-FFF2-40B4-BE49-F238E27FC236}">
                  <a16:creationId xmlns:a16="http://schemas.microsoft.com/office/drawing/2014/main" id="{ABCE1CA7-8571-A2DB-CF1A-3754BD57C864}"/>
                </a:ext>
              </a:extLst>
            </p:cNvPr>
            <p:cNvGrpSpPr/>
            <p:nvPr/>
          </p:nvGrpSpPr>
          <p:grpSpPr>
            <a:xfrm>
              <a:off x="8759090" y="5099540"/>
              <a:ext cx="1930805" cy="810511"/>
              <a:chOff x="7611449" y="5234231"/>
              <a:chExt cx="2743524" cy="1151673"/>
            </a:xfrm>
          </p:grpSpPr>
          <p:pic>
            <p:nvPicPr>
              <p:cNvPr id="23" name="Gráfico 22" descr="Hombre granjero con relleno sólido">
                <a:extLst>
                  <a:ext uri="{FF2B5EF4-FFF2-40B4-BE49-F238E27FC236}">
                    <a16:creationId xmlns:a16="http://schemas.microsoft.com/office/drawing/2014/main" id="{E7AD5079-FEE2-C708-E975-85AFBFD740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11449" y="5357648"/>
                <a:ext cx="914400" cy="914400"/>
              </a:xfrm>
              <a:prstGeom prst="rect">
                <a:avLst/>
              </a:prstGeom>
            </p:spPr>
          </p:pic>
          <p:pic>
            <p:nvPicPr>
              <p:cNvPr id="24" name="Imagen 23">
                <a:extLst>
                  <a:ext uri="{FF2B5EF4-FFF2-40B4-BE49-F238E27FC236}">
                    <a16:creationId xmlns:a16="http://schemas.microsoft.com/office/drawing/2014/main" id="{B56A869E-4102-8D8D-5493-39E06A9A7F7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624316" y="5234231"/>
                <a:ext cx="1730657" cy="1151673"/>
              </a:xfrm>
              <a:prstGeom prst="rect">
                <a:avLst/>
              </a:prstGeom>
              <a:ln>
                <a:noFill/>
              </a:ln>
              <a:effectLst>
                <a:softEdge rad="112500"/>
              </a:effectLst>
            </p:spPr>
          </p:pic>
        </p:grpSp>
        <p:grpSp>
          <p:nvGrpSpPr>
            <p:cNvPr id="12" name="Grupo 11">
              <a:extLst>
                <a:ext uri="{FF2B5EF4-FFF2-40B4-BE49-F238E27FC236}">
                  <a16:creationId xmlns:a16="http://schemas.microsoft.com/office/drawing/2014/main" id="{46115BE0-AEB4-9A77-6E91-892E38A61EF7}"/>
                </a:ext>
              </a:extLst>
            </p:cNvPr>
            <p:cNvGrpSpPr/>
            <p:nvPr/>
          </p:nvGrpSpPr>
          <p:grpSpPr>
            <a:xfrm>
              <a:off x="7244788" y="2831821"/>
              <a:ext cx="1532741" cy="1722627"/>
              <a:chOff x="4922126" y="3207079"/>
              <a:chExt cx="1768990" cy="1988145"/>
            </a:xfrm>
          </p:grpSpPr>
          <p:pic>
            <p:nvPicPr>
              <p:cNvPr id="21" name="Imagen 20">
                <a:extLst>
                  <a:ext uri="{FF2B5EF4-FFF2-40B4-BE49-F238E27FC236}">
                    <a16:creationId xmlns:a16="http://schemas.microsoft.com/office/drawing/2014/main" id="{40ECCDF0-FCF2-23BF-1207-89570A62F995}"/>
                  </a:ext>
                </a:extLst>
              </p:cNvPr>
              <p:cNvPicPr>
                <a:picLocks noChangeAspect="1"/>
              </p:cNvPicPr>
              <p:nvPr/>
            </p:nvPicPr>
            <p:blipFill>
              <a:blip r:embed="rId17" cstate="screen">
                <a:duotone>
                  <a:schemeClr val="accent6">
                    <a:shade val="45000"/>
                    <a:satMod val="135000"/>
                  </a:schemeClr>
                  <a:prstClr val="white"/>
                </a:duotone>
                <a:extLst>
                  <a:ext uri="{BEBA8EAE-BF5A-486C-A8C5-ECC9F3942E4B}">
                    <a14:imgProps xmlns:a14="http://schemas.microsoft.com/office/drawing/2010/main">
                      <a14:imgLayer r:embed="rId18">
                        <a14:imgEffect>
                          <a14:saturation sat="0"/>
                        </a14:imgEffect>
                        <a14:imgEffect>
                          <a14:brightnessContrast bright="-26000"/>
                        </a14:imgEffect>
                      </a14:imgLayer>
                    </a14:imgProps>
                  </a:ext>
                  <a:ext uri="{28A0092B-C50C-407E-A947-70E740481C1C}">
                    <a14:useLocalDpi xmlns:a14="http://schemas.microsoft.com/office/drawing/2010/main"/>
                  </a:ext>
                </a:extLst>
              </a:blip>
              <a:stretch>
                <a:fillRect/>
              </a:stretch>
            </p:blipFill>
            <p:spPr>
              <a:xfrm>
                <a:off x="4954787" y="3207079"/>
                <a:ext cx="1545195" cy="1545195"/>
              </a:xfrm>
              <a:prstGeom prst="rect">
                <a:avLst/>
              </a:prstGeom>
              <a:ln>
                <a:noFill/>
              </a:ln>
            </p:spPr>
          </p:pic>
          <p:pic>
            <p:nvPicPr>
              <p:cNvPr id="22" name="Google Shape;57;p1">
                <a:extLst>
                  <a:ext uri="{FF2B5EF4-FFF2-40B4-BE49-F238E27FC236}">
                    <a16:creationId xmlns:a16="http://schemas.microsoft.com/office/drawing/2014/main" id="{EB4BB46D-8270-4760-2B7E-29A4B7DBC4F1}"/>
                  </a:ext>
                </a:extLst>
              </p:cNvPr>
              <p:cNvPicPr preferRelativeResize="0">
                <a:picLocks/>
              </p:cNvPicPr>
              <p:nvPr/>
            </p:nvPicPr>
            <p:blipFill rotWithShape="1">
              <a:blip r:embed="rId19" cstate="screen">
                <a:alphaModFix/>
                <a:duotone>
                  <a:schemeClr val="accent6">
                    <a:shade val="45000"/>
                    <a:satMod val="135000"/>
                  </a:schemeClr>
                  <a:prstClr val="white"/>
                </a:duotone>
                <a:extLst>
                  <a:ext uri="{BEBA8EAE-BF5A-486C-A8C5-ECC9F3942E4B}">
                    <a14:imgProps xmlns:a14="http://schemas.microsoft.com/office/drawing/2010/main">
                      <a14:imgLayer r:embed="rId20">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922126" y="4813054"/>
                <a:ext cx="1768990" cy="382170"/>
              </a:xfrm>
              <a:prstGeom prst="rect">
                <a:avLst/>
              </a:prstGeom>
              <a:noFill/>
              <a:ln>
                <a:noFill/>
              </a:ln>
              <a:effectLst>
                <a:outerShdw blurRad="50800" dist="38100" dir="2700000" algn="tl" rotWithShape="0">
                  <a:srgbClr val="000000">
                    <a:alpha val="40000"/>
                  </a:srgbClr>
                </a:outerShdw>
              </a:effectLst>
            </p:spPr>
          </p:pic>
        </p:grpSp>
        <p:sp>
          <p:nvSpPr>
            <p:cNvPr id="13" name="CuadroTexto 12">
              <a:extLst>
                <a:ext uri="{FF2B5EF4-FFF2-40B4-BE49-F238E27FC236}">
                  <a16:creationId xmlns:a16="http://schemas.microsoft.com/office/drawing/2014/main" id="{5CD4B9F7-5C45-AE4B-40E1-A92CA0D28AD6}"/>
                </a:ext>
              </a:extLst>
            </p:cNvPr>
            <p:cNvSpPr txBox="1"/>
            <p:nvPr/>
          </p:nvSpPr>
          <p:spPr>
            <a:xfrm>
              <a:off x="4408416" y="1987064"/>
              <a:ext cx="2018241" cy="2746970"/>
            </a:xfrm>
            <a:prstGeom prst="rect">
              <a:avLst/>
            </a:prstGeom>
            <a:noFill/>
          </p:spPr>
          <p:txBody>
            <a:bodyPr wrap="square">
              <a:spAutoFit/>
            </a:bodyPr>
            <a:lstStyle/>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cs typeface="Arial"/>
                  <a:sym typeface="Arial"/>
                </a:rPr>
                <a:t>Dónde?</a:t>
              </a:r>
            </a:p>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cs typeface="Arial"/>
                  <a:sym typeface="Arial"/>
                </a:rPr>
                <a:t>Cuándo?</a:t>
              </a:r>
            </a:p>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sym typeface="Arial"/>
                </a:rPr>
                <a:t>Cuánto?</a:t>
              </a:r>
              <a:endParaRPr lang="es-MX" b="1" dirty="0">
                <a:solidFill>
                  <a:srgbClr val="115E21"/>
                </a:solidFill>
                <a:effectLst>
                  <a:outerShdw blurRad="38100" dist="38100" dir="2700000" algn="tl">
                    <a:srgbClr val="000000">
                      <a:alpha val="43137"/>
                    </a:srgbClr>
                  </a:outerShdw>
                </a:effectLst>
              </a:endParaRPr>
            </a:p>
          </p:txBody>
        </p:sp>
        <p:grpSp>
          <p:nvGrpSpPr>
            <p:cNvPr id="65" name="Grupo 64">
              <a:extLst>
                <a:ext uri="{FF2B5EF4-FFF2-40B4-BE49-F238E27FC236}">
                  <a16:creationId xmlns:a16="http://schemas.microsoft.com/office/drawing/2014/main" id="{92169E19-9CF5-4CDF-B648-6C814623B6CF}"/>
                </a:ext>
              </a:extLst>
            </p:cNvPr>
            <p:cNvGrpSpPr/>
            <p:nvPr/>
          </p:nvGrpSpPr>
          <p:grpSpPr>
            <a:xfrm>
              <a:off x="6371898" y="2819605"/>
              <a:ext cx="779631" cy="1372746"/>
              <a:chOff x="6141573" y="2879883"/>
              <a:chExt cx="912504" cy="1372746"/>
            </a:xfrm>
          </p:grpSpPr>
          <p:cxnSp>
            <p:nvCxnSpPr>
              <p:cNvPr id="14" name="Conector recto de flecha 13">
                <a:extLst>
                  <a:ext uri="{FF2B5EF4-FFF2-40B4-BE49-F238E27FC236}">
                    <a16:creationId xmlns:a16="http://schemas.microsoft.com/office/drawing/2014/main" id="{D45C916B-3BFA-3747-24BD-D64E0AE3F887}"/>
                  </a:ext>
                </a:extLst>
              </p:cNvPr>
              <p:cNvCxnSpPr>
                <a:cxnSpLocks/>
              </p:cNvCxnSpPr>
              <p:nvPr/>
            </p:nvCxnSpPr>
            <p:spPr>
              <a:xfrm flipH="1" flipV="1">
                <a:off x="6169047" y="2879883"/>
                <a:ext cx="885030" cy="331130"/>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15" name="Conector recto de flecha 14">
                <a:extLst>
                  <a:ext uri="{FF2B5EF4-FFF2-40B4-BE49-F238E27FC236}">
                    <a16:creationId xmlns:a16="http://schemas.microsoft.com/office/drawing/2014/main" id="{B58CF71C-9605-5854-FDCA-846EA85C2692}"/>
                  </a:ext>
                </a:extLst>
              </p:cNvPr>
              <p:cNvCxnSpPr>
                <a:cxnSpLocks/>
              </p:cNvCxnSpPr>
              <p:nvPr/>
            </p:nvCxnSpPr>
            <p:spPr>
              <a:xfrm flipH="1">
                <a:off x="6169046" y="3904317"/>
                <a:ext cx="885030" cy="348312"/>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16" name="Conector recto de flecha 15">
                <a:extLst>
                  <a:ext uri="{FF2B5EF4-FFF2-40B4-BE49-F238E27FC236}">
                    <a16:creationId xmlns:a16="http://schemas.microsoft.com/office/drawing/2014/main" id="{88A5F829-5B41-1973-98B0-873C5B2FAE44}"/>
                  </a:ext>
                </a:extLst>
              </p:cNvPr>
              <p:cNvCxnSpPr>
                <a:cxnSpLocks/>
              </p:cNvCxnSpPr>
              <p:nvPr/>
            </p:nvCxnSpPr>
            <p:spPr>
              <a:xfrm flipH="1">
                <a:off x="6141573" y="3567639"/>
                <a:ext cx="912503" cy="0"/>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grpSp>
        <p:cxnSp>
          <p:nvCxnSpPr>
            <p:cNvPr id="19" name="Conector recto de flecha 18">
              <a:extLst>
                <a:ext uri="{FF2B5EF4-FFF2-40B4-BE49-F238E27FC236}">
                  <a16:creationId xmlns:a16="http://schemas.microsoft.com/office/drawing/2014/main" id="{3961A2C3-9BAE-160C-ECAD-4096EF1E8EAE}"/>
                </a:ext>
              </a:extLst>
            </p:cNvPr>
            <p:cNvCxnSpPr>
              <a:cxnSpLocks/>
            </p:cNvCxnSpPr>
            <p:nvPr/>
          </p:nvCxnSpPr>
          <p:spPr>
            <a:xfrm flipH="1">
              <a:off x="8705637" y="2279332"/>
              <a:ext cx="611521" cy="504000"/>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3" name="Conector recto de flecha 52">
              <a:extLst>
                <a:ext uri="{FF2B5EF4-FFF2-40B4-BE49-F238E27FC236}">
                  <a16:creationId xmlns:a16="http://schemas.microsoft.com/office/drawing/2014/main" id="{F4B31E89-6F8C-FE5F-5668-BD22EC658385}"/>
                </a:ext>
              </a:extLst>
            </p:cNvPr>
            <p:cNvCxnSpPr>
              <a:cxnSpLocks/>
            </p:cNvCxnSpPr>
            <p:nvPr/>
          </p:nvCxnSpPr>
          <p:spPr>
            <a:xfrm flipH="1">
              <a:off x="8034840" y="1335293"/>
              <a:ext cx="724250" cy="1141201"/>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5" name="Conector recto de flecha 54">
              <a:extLst>
                <a:ext uri="{FF2B5EF4-FFF2-40B4-BE49-F238E27FC236}">
                  <a16:creationId xmlns:a16="http://schemas.microsoft.com/office/drawing/2014/main" id="{0AEC1D0A-2492-00C3-4F0E-64CD677B0712}"/>
                </a:ext>
              </a:extLst>
            </p:cNvPr>
            <p:cNvCxnSpPr>
              <a:cxnSpLocks/>
            </p:cNvCxnSpPr>
            <p:nvPr/>
          </p:nvCxnSpPr>
          <p:spPr>
            <a:xfrm flipH="1" flipV="1">
              <a:off x="8077586" y="4771336"/>
              <a:ext cx="709767" cy="1142112"/>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8" name="Conector recto de flecha 57">
              <a:extLst>
                <a:ext uri="{FF2B5EF4-FFF2-40B4-BE49-F238E27FC236}">
                  <a16:creationId xmlns:a16="http://schemas.microsoft.com/office/drawing/2014/main" id="{42CF07E4-2C94-6F90-4101-20F827AF7FCE}"/>
                </a:ext>
              </a:extLst>
            </p:cNvPr>
            <p:cNvCxnSpPr>
              <a:cxnSpLocks/>
            </p:cNvCxnSpPr>
            <p:nvPr/>
          </p:nvCxnSpPr>
          <p:spPr>
            <a:xfrm flipH="1" flipV="1">
              <a:off x="8700992" y="4241342"/>
              <a:ext cx="611521" cy="504000"/>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61" name="Conector recto 60">
              <a:extLst>
                <a:ext uri="{FF2B5EF4-FFF2-40B4-BE49-F238E27FC236}">
                  <a16:creationId xmlns:a16="http://schemas.microsoft.com/office/drawing/2014/main" id="{EBFC995A-8837-CE4F-B7C2-2BF6F712122F}"/>
                </a:ext>
              </a:extLst>
            </p:cNvPr>
            <p:cNvCxnSpPr/>
            <p:nvPr/>
          </p:nvCxnSpPr>
          <p:spPr>
            <a:xfrm>
              <a:off x="8745784" y="1335294"/>
              <a:ext cx="2592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58347DA0-15E7-214B-3B3B-5663A396EC11}"/>
                </a:ext>
              </a:extLst>
            </p:cNvPr>
            <p:cNvCxnSpPr/>
            <p:nvPr/>
          </p:nvCxnSpPr>
          <p:spPr>
            <a:xfrm>
              <a:off x="9317158" y="2283927"/>
              <a:ext cx="198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09D5A504-7674-E51E-07D6-DF8A52B58A3E}"/>
                </a:ext>
              </a:extLst>
            </p:cNvPr>
            <p:cNvCxnSpPr/>
            <p:nvPr/>
          </p:nvCxnSpPr>
          <p:spPr>
            <a:xfrm>
              <a:off x="9312512" y="4745342"/>
              <a:ext cx="198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A372E3AE-5014-A6CF-0870-2D29FCAC9435}"/>
                </a:ext>
              </a:extLst>
            </p:cNvPr>
            <p:cNvCxnSpPr/>
            <p:nvPr/>
          </p:nvCxnSpPr>
          <p:spPr>
            <a:xfrm>
              <a:off x="8777529" y="5913448"/>
              <a:ext cx="248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EC19D79B-47EC-58B5-D59E-5AB5B8FA6F18}"/>
                </a:ext>
              </a:extLst>
            </p:cNvPr>
            <p:cNvCxnSpPr/>
            <p:nvPr/>
          </p:nvCxnSpPr>
          <p:spPr>
            <a:xfrm>
              <a:off x="8787353" y="3535723"/>
              <a:ext cx="2484000" cy="0"/>
            </a:xfrm>
            <a:prstGeom prst="line">
              <a:avLst/>
            </a:prstGeom>
            <a:ln w="19050">
              <a:solidFill>
                <a:schemeClr val="accent6">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8" name="Grupo 77">
              <a:extLst>
                <a:ext uri="{FF2B5EF4-FFF2-40B4-BE49-F238E27FC236}">
                  <a16:creationId xmlns:a16="http://schemas.microsoft.com/office/drawing/2014/main" id="{A163D374-A67A-16B1-D0B4-0C05078FE32E}"/>
                </a:ext>
              </a:extLst>
            </p:cNvPr>
            <p:cNvGrpSpPr/>
            <p:nvPr/>
          </p:nvGrpSpPr>
          <p:grpSpPr>
            <a:xfrm>
              <a:off x="9312512" y="2497699"/>
              <a:ext cx="1822528" cy="943951"/>
              <a:chOff x="9312512" y="2471066"/>
              <a:chExt cx="1822528" cy="943951"/>
            </a:xfrm>
          </p:grpSpPr>
          <p:pic>
            <p:nvPicPr>
              <p:cNvPr id="75" name="Gráfico 74" descr="Agricultura con relleno sólido">
                <a:extLst>
                  <a:ext uri="{FF2B5EF4-FFF2-40B4-BE49-F238E27FC236}">
                    <a16:creationId xmlns:a16="http://schemas.microsoft.com/office/drawing/2014/main" id="{E844E951-2EE9-EE16-8FE7-0EC7AD0E6F60}"/>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12512" y="2850773"/>
                <a:ext cx="564244" cy="564244"/>
              </a:xfrm>
              <a:prstGeom prst="rect">
                <a:avLst/>
              </a:prstGeom>
            </p:spPr>
          </p:pic>
          <p:pic>
            <p:nvPicPr>
              <p:cNvPr id="76" name="Imagen 75">
                <a:extLst>
                  <a:ext uri="{FF2B5EF4-FFF2-40B4-BE49-F238E27FC236}">
                    <a16:creationId xmlns:a16="http://schemas.microsoft.com/office/drawing/2014/main" id="{4D9401B4-A536-D6DA-0DCB-0EE1975EC440}"/>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10081032" y="2888416"/>
                <a:ext cx="618754" cy="501404"/>
              </a:xfrm>
              <a:prstGeom prst="rect">
                <a:avLst/>
              </a:prstGeom>
              <a:effectLst>
                <a:outerShdw blurRad="50800" dist="38100" dir="2700000" algn="tl" rotWithShape="0">
                  <a:prstClr val="black">
                    <a:alpha val="40000"/>
                  </a:prstClr>
                </a:outerShdw>
              </a:effectLst>
            </p:spPr>
          </p:pic>
          <p:pic>
            <p:nvPicPr>
              <p:cNvPr id="77" name="Imagen 76">
                <a:extLst>
                  <a:ext uri="{FF2B5EF4-FFF2-40B4-BE49-F238E27FC236}">
                    <a16:creationId xmlns:a16="http://schemas.microsoft.com/office/drawing/2014/main" id="{95B9FAA8-A2DA-4DA3-5485-5D71676F5DCA}"/>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10572464" y="2471066"/>
                <a:ext cx="562576" cy="935966"/>
              </a:xfrm>
              <a:prstGeom prst="rect">
                <a:avLst/>
              </a:prstGeom>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2934719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2" name="Google Shape;214;p10">
            <a:extLst>
              <a:ext uri="{FF2B5EF4-FFF2-40B4-BE49-F238E27FC236}">
                <a16:creationId xmlns:a16="http://schemas.microsoft.com/office/drawing/2014/main" id="{D0ADA7B9-7AB9-FE0A-2276-68523E212607}"/>
              </a:ext>
            </a:extLst>
          </p:cNvPr>
          <p:cNvPicPr preferRelativeResize="0"/>
          <p:nvPr/>
        </p:nvPicPr>
        <p:blipFill rotWithShape="1">
          <a:blip r:embed="rId4">
            <a:alphaModFix/>
          </a:blip>
          <a:srcRect/>
          <a:stretch/>
        </p:blipFill>
        <p:spPr>
          <a:xfrm>
            <a:off x="4610907" y="1021993"/>
            <a:ext cx="2755092" cy="2320950"/>
          </a:xfrm>
          <a:prstGeom prst="rect">
            <a:avLst/>
          </a:prstGeom>
          <a:ln>
            <a:noFill/>
          </a:ln>
          <a:effectLst>
            <a:softEdge rad="112500"/>
          </a:effectLst>
        </p:spPr>
      </p:pic>
      <p:sp>
        <p:nvSpPr>
          <p:cNvPr id="7" name="Google Shape;194;p9">
            <a:extLst>
              <a:ext uri="{FF2B5EF4-FFF2-40B4-BE49-F238E27FC236}">
                <a16:creationId xmlns:a16="http://schemas.microsoft.com/office/drawing/2014/main" id="{40A11ACB-0255-4920-AE85-328540D9142E}"/>
              </a:ext>
            </a:extLst>
          </p:cNvPr>
          <p:cNvSpPr txBox="1"/>
          <p:nvPr/>
        </p:nvSpPr>
        <p:spPr>
          <a:xfrm>
            <a:off x="4419600" y="4303215"/>
            <a:ext cx="3252277" cy="160039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r" rtl="0">
              <a:spcBef>
                <a:spcPts val="0"/>
              </a:spcBef>
              <a:spcAft>
                <a:spcPts val="0"/>
              </a:spcAft>
            </a:pPr>
            <a:r>
              <a:rPr lang="en-US" sz="2400" b="1" dirty="0">
                <a:solidFill>
                  <a:schemeClr val="accent6">
                    <a:lumMod val="75000"/>
                  </a:schemeClr>
                </a:solidFill>
                <a:latin typeface="Agency FB" panose="020B0503020202020204" pitchFamily="34" charset="0"/>
                <a:ea typeface="Arial Black"/>
                <a:cs typeface="Arial Black"/>
                <a:sym typeface="Arial Black"/>
              </a:rPr>
              <a:t>INTELIGENCIA ARTIFICIAL</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MEMORIA HISTÓRICA DEL CAMPO</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ANÁLISIS DE TEXTURA (N, P, K, CE, pH)</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COMPOSICIÓN ESTRUCTURAL</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SALUD DE LOS CULTIVOS</a:t>
            </a:r>
            <a:endParaRPr lang="es-MX" sz="2000" dirty="0">
              <a:solidFill>
                <a:schemeClr val="accent6">
                  <a:lumMod val="75000"/>
                </a:schemeClr>
              </a:solidFill>
              <a:latin typeface="Agency FB" panose="020B0503020202020204" pitchFamily="34" charset="0"/>
              <a:ea typeface="Arial Black"/>
              <a:cs typeface="Arial Black"/>
              <a:sym typeface="Arial Black"/>
            </a:endParaRPr>
          </a:p>
        </p:txBody>
      </p:sp>
      <p:pic>
        <p:nvPicPr>
          <p:cNvPr id="11" name="Imagen 10">
            <a:extLst>
              <a:ext uri="{FF2B5EF4-FFF2-40B4-BE49-F238E27FC236}">
                <a16:creationId xmlns:a16="http://schemas.microsoft.com/office/drawing/2014/main" id="{9B9A86BC-C05E-9845-10BA-6488C089B13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03155" y="3835496"/>
            <a:ext cx="3770823" cy="2535837"/>
          </a:xfrm>
          <a:prstGeom prst="rect">
            <a:avLst/>
          </a:prstGeom>
          <a:ln>
            <a:noFill/>
          </a:ln>
          <a:effectLst>
            <a:outerShdw blurRad="292100" dist="139700" dir="2700000" algn="tl" rotWithShape="0">
              <a:srgbClr val="333333">
                <a:alpha val="65000"/>
              </a:srgbClr>
            </a:outerShdw>
          </a:effectLst>
        </p:spPr>
      </p:pic>
      <p:pic>
        <p:nvPicPr>
          <p:cNvPr id="35" name="Imagen 34">
            <a:extLst>
              <a:ext uri="{FF2B5EF4-FFF2-40B4-BE49-F238E27FC236}">
                <a16:creationId xmlns:a16="http://schemas.microsoft.com/office/drawing/2014/main" id="{C17E85CB-3741-978E-EE09-F0F4DDB65C2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003155" y="1268865"/>
            <a:ext cx="3334953" cy="2074078"/>
          </a:xfrm>
          <a:prstGeom prst="rect">
            <a:avLst/>
          </a:prstGeom>
        </p:spPr>
      </p:pic>
      <p:cxnSp>
        <p:nvCxnSpPr>
          <p:cNvPr id="31" name="Conector recto 30">
            <a:extLst>
              <a:ext uri="{FF2B5EF4-FFF2-40B4-BE49-F238E27FC236}">
                <a16:creationId xmlns:a16="http://schemas.microsoft.com/office/drawing/2014/main" id="{03E8DC97-7A58-3572-A825-EEA2F32CB363}"/>
              </a:ext>
            </a:extLst>
          </p:cNvPr>
          <p:cNvCxnSpPr>
            <a:stCxn id="18" idx="0"/>
          </p:cNvCxnSpPr>
          <p:nvPr/>
        </p:nvCxnSpPr>
        <p:spPr>
          <a:xfrm flipV="1">
            <a:off x="6138551" y="1635396"/>
            <a:ext cx="1864604" cy="511799"/>
          </a:xfrm>
          <a:prstGeom prst="line">
            <a:avLst/>
          </a:prstGeom>
          <a:noFill/>
          <a:ln w="1905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3" name="Conector recto 32">
            <a:extLst>
              <a:ext uri="{FF2B5EF4-FFF2-40B4-BE49-F238E27FC236}">
                <a16:creationId xmlns:a16="http://schemas.microsoft.com/office/drawing/2014/main" id="{F3431984-AC91-D6A9-9B29-B09713A2B754}"/>
              </a:ext>
            </a:extLst>
          </p:cNvPr>
          <p:cNvCxnSpPr>
            <a:stCxn id="18" idx="2"/>
          </p:cNvCxnSpPr>
          <p:nvPr/>
        </p:nvCxnSpPr>
        <p:spPr>
          <a:xfrm>
            <a:off x="6138551" y="2410096"/>
            <a:ext cx="1864604" cy="350502"/>
          </a:xfrm>
          <a:prstGeom prst="line">
            <a:avLst/>
          </a:prstGeom>
          <a:noFill/>
          <a:ln w="1905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8" name="Rectángulo: esquinas redondeadas 17">
            <a:extLst>
              <a:ext uri="{FF2B5EF4-FFF2-40B4-BE49-F238E27FC236}">
                <a16:creationId xmlns:a16="http://schemas.microsoft.com/office/drawing/2014/main" id="{817B346F-DF02-95DD-E32E-A421D8EB25EF}"/>
              </a:ext>
            </a:extLst>
          </p:cNvPr>
          <p:cNvSpPr/>
          <p:nvPr/>
        </p:nvSpPr>
        <p:spPr>
          <a:xfrm>
            <a:off x="6007100" y="2147195"/>
            <a:ext cx="262901" cy="262901"/>
          </a:xfrm>
          <a:prstGeom prst="roundRect">
            <a:avLst/>
          </a:prstGeom>
          <a:noFill/>
          <a:ln w="3810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52499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08BA0DE-5574-3D6B-B201-A854468D3F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3" name="Freeform: Shape 12">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n 2">
            <a:extLst>
              <a:ext uri="{FF2B5EF4-FFF2-40B4-BE49-F238E27FC236}">
                <a16:creationId xmlns:a16="http://schemas.microsoft.com/office/drawing/2014/main" id="{5415F58D-9FA9-71CA-9E4F-54700F71B3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
        <p:nvSpPr>
          <p:cNvPr id="4" name="CuadroTexto 3">
            <a:extLst>
              <a:ext uri="{FF2B5EF4-FFF2-40B4-BE49-F238E27FC236}">
                <a16:creationId xmlns:a16="http://schemas.microsoft.com/office/drawing/2014/main" id="{8EB3FE2F-FD72-AC65-361B-1A6F09AC9574}"/>
              </a:ext>
            </a:extLst>
          </p:cNvPr>
          <p:cNvSpPr txBox="1"/>
          <p:nvPr/>
        </p:nvSpPr>
        <p:spPr>
          <a:xfrm>
            <a:off x="621195" y="2302302"/>
            <a:ext cx="3798405" cy="830997"/>
          </a:xfrm>
          <a:prstGeom prst="rect">
            <a:avLst/>
          </a:prstGeom>
          <a:noFill/>
        </p:spPr>
        <p:txBody>
          <a:bodyPr wrap="squar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Conclusiones</a:t>
            </a:r>
          </a:p>
        </p:txBody>
      </p:sp>
    </p:spTree>
    <p:extLst>
      <p:ext uri="{BB962C8B-B14F-4D97-AF65-F5344CB8AC3E}">
        <p14:creationId xmlns:p14="http://schemas.microsoft.com/office/powerpoint/2010/main" val="3341433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9" name="Freeform 10">
            <a:extLst>
              <a:ext uri="{FF2B5EF4-FFF2-40B4-BE49-F238E27FC236}">
                <a16:creationId xmlns:a16="http://schemas.microsoft.com/office/drawing/2014/main" id="{1179705E-913C-7B53-AB34-0762E06C2BE1}"/>
              </a:ext>
            </a:extLst>
          </p:cNvPr>
          <p:cNvSpPr/>
          <p:nvPr/>
        </p:nvSpPr>
        <p:spPr>
          <a:xfrm>
            <a:off x="8117471" y="5441346"/>
            <a:ext cx="2519109" cy="1400760"/>
          </a:xfrm>
          <a:custGeom>
            <a:avLst/>
            <a:gdLst/>
            <a:ahLst/>
            <a:cxnLst/>
            <a:rect l="l" t="t" r="r" b="b"/>
            <a:pathLst>
              <a:path w="5071170" h="4158359">
                <a:moveTo>
                  <a:pt x="0" y="0"/>
                </a:moveTo>
                <a:lnTo>
                  <a:pt x="5071170" y="0"/>
                </a:lnTo>
                <a:lnTo>
                  <a:pt x="5071170" y="4158359"/>
                </a:lnTo>
                <a:lnTo>
                  <a:pt x="0" y="4158359"/>
                </a:lnTo>
                <a:lnTo>
                  <a:pt x="0" y="0"/>
                </a:lnTo>
                <a:close/>
              </a:path>
            </a:pathLst>
          </a:custGeom>
          <a:blipFill>
            <a:blip r:embed="rId3">
              <a:extLst>
                <a:ext uri="{96DAC541-7B7A-43D3-8B79-37D633B846F1}">
                  <asvg:svgBlip xmlns:asvg="http://schemas.microsoft.com/office/drawing/2016/SVG/main" r:embed="rId4"/>
                </a:ext>
              </a:extLst>
            </a:blip>
            <a:stretch>
              <a:fillRect b="-47100"/>
            </a:stretch>
          </a:blipFill>
          <a:ln cap="sq">
            <a:noFill/>
            <a:prstDash val="solid"/>
            <a:miter/>
          </a:ln>
        </p:spPr>
        <p:txBody>
          <a:bodyPr/>
          <a:lstStyle/>
          <a:p>
            <a:endParaRPr lang="es-MX"/>
          </a:p>
        </p:txBody>
      </p:sp>
      <p:sp>
        <p:nvSpPr>
          <p:cNvPr id="10" name="Freeform 11">
            <a:extLst>
              <a:ext uri="{FF2B5EF4-FFF2-40B4-BE49-F238E27FC236}">
                <a16:creationId xmlns:a16="http://schemas.microsoft.com/office/drawing/2014/main" id="{B2ED2C40-6533-DDA6-E99B-FB7BA0105970}"/>
              </a:ext>
            </a:extLst>
          </p:cNvPr>
          <p:cNvSpPr/>
          <p:nvPr/>
        </p:nvSpPr>
        <p:spPr>
          <a:xfrm>
            <a:off x="7857537" y="3784691"/>
            <a:ext cx="2519109" cy="2060513"/>
          </a:xfrm>
          <a:custGeom>
            <a:avLst/>
            <a:gdLst/>
            <a:ahLst/>
            <a:cxnLst/>
            <a:rect l="l" t="t" r="r" b="b"/>
            <a:pathLst>
              <a:path w="5071170" h="4158359">
                <a:moveTo>
                  <a:pt x="0" y="0"/>
                </a:moveTo>
                <a:lnTo>
                  <a:pt x="5071170" y="0"/>
                </a:lnTo>
                <a:lnTo>
                  <a:pt x="5071170" y="4158359"/>
                </a:lnTo>
                <a:lnTo>
                  <a:pt x="0" y="415835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26" name="Freeform 15">
            <a:extLst>
              <a:ext uri="{FF2B5EF4-FFF2-40B4-BE49-F238E27FC236}">
                <a16:creationId xmlns:a16="http://schemas.microsoft.com/office/drawing/2014/main" id="{11DF875D-E8A2-66D0-441F-505A58C79862}"/>
              </a:ext>
            </a:extLst>
          </p:cNvPr>
          <p:cNvSpPr/>
          <p:nvPr/>
        </p:nvSpPr>
        <p:spPr>
          <a:xfrm>
            <a:off x="9791713" y="256163"/>
            <a:ext cx="2372754" cy="2718572"/>
          </a:xfrm>
          <a:custGeom>
            <a:avLst/>
            <a:gdLst/>
            <a:ahLst/>
            <a:cxnLst/>
            <a:rect l="l" t="t" r="r" b="b"/>
            <a:pathLst>
              <a:path w="4776546" h="5316504">
                <a:moveTo>
                  <a:pt x="0" y="0"/>
                </a:moveTo>
                <a:lnTo>
                  <a:pt x="4776546" y="0"/>
                </a:lnTo>
                <a:lnTo>
                  <a:pt x="4776546" y="5316504"/>
                </a:lnTo>
                <a:lnTo>
                  <a:pt x="0" y="5316504"/>
                </a:lnTo>
                <a:lnTo>
                  <a:pt x="0" y="0"/>
                </a:lnTo>
                <a:close/>
              </a:path>
            </a:pathLst>
          </a:custGeom>
          <a:blipFill>
            <a:blip r:embed="rId5"/>
            <a:stretch>
              <a:fillRect/>
            </a:stretch>
          </a:blipFill>
          <a:ln cap="sq">
            <a:noFill/>
            <a:prstDash val="solid"/>
            <a:miter/>
          </a:ln>
        </p:spPr>
        <p:txBody>
          <a:bodyPr/>
          <a:lstStyle/>
          <a:p>
            <a:endParaRPr lang="es-MX"/>
          </a:p>
        </p:txBody>
      </p:sp>
      <p:grpSp>
        <p:nvGrpSpPr>
          <p:cNvPr id="34" name="Grupo 33">
            <a:extLst>
              <a:ext uri="{FF2B5EF4-FFF2-40B4-BE49-F238E27FC236}">
                <a16:creationId xmlns:a16="http://schemas.microsoft.com/office/drawing/2014/main" id="{D143A217-436E-6088-C87E-98C8DCD96972}"/>
              </a:ext>
            </a:extLst>
          </p:cNvPr>
          <p:cNvGrpSpPr/>
          <p:nvPr/>
        </p:nvGrpSpPr>
        <p:grpSpPr>
          <a:xfrm>
            <a:off x="8379028" y="2918455"/>
            <a:ext cx="3855709" cy="3974745"/>
            <a:chOff x="12473494" y="3436388"/>
            <a:chExt cx="5664357" cy="6143513"/>
          </a:xfrm>
        </p:grpSpPr>
        <p:sp>
          <p:nvSpPr>
            <p:cNvPr id="72" name="Freeform 6">
              <a:extLst>
                <a:ext uri="{FF2B5EF4-FFF2-40B4-BE49-F238E27FC236}">
                  <a16:creationId xmlns:a16="http://schemas.microsoft.com/office/drawing/2014/main" id="{020D51AF-C6A4-1BEF-175F-055D47D65C6C}"/>
                </a:ext>
              </a:extLst>
            </p:cNvPr>
            <p:cNvSpPr/>
            <p:nvPr/>
          </p:nvSpPr>
          <p:spPr>
            <a:xfrm>
              <a:off x="12771615" y="3436388"/>
              <a:ext cx="5366236" cy="6094931"/>
            </a:xfrm>
            <a:custGeom>
              <a:avLst/>
              <a:gdLst/>
              <a:ahLst/>
              <a:cxnLst/>
              <a:rect l="l" t="t" r="r" b="b"/>
              <a:pathLst>
                <a:path w="15164141" h="9701494">
                  <a:moveTo>
                    <a:pt x="0" y="0"/>
                  </a:moveTo>
                  <a:lnTo>
                    <a:pt x="15164142" y="0"/>
                  </a:lnTo>
                  <a:lnTo>
                    <a:pt x="15164142" y="9701494"/>
                  </a:lnTo>
                  <a:lnTo>
                    <a:pt x="0" y="9701494"/>
                  </a:lnTo>
                  <a:lnTo>
                    <a:pt x="0" y="0"/>
                  </a:lnTo>
                  <a:close/>
                </a:path>
              </a:pathLst>
            </a:custGeom>
            <a:blipFill>
              <a:blip r:embed="rId6">
                <a:alphaModFix amt="88000"/>
              </a:blip>
              <a:stretch>
                <a:fillRect l="-5672" t="-31317" r="-107814" b="-28228"/>
              </a:stretch>
            </a:blipFill>
            <a:ln cap="sq">
              <a:noFill/>
              <a:prstDash val="solid"/>
              <a:miter/>
            </a:ln>
          </p:spPr>
          <p:txBody>
            <a:bodyPr/>
            <a:lstStyle/>
            <a:p>
              <a:endParaRPr lang="es-MX"/>
            </a:p>
          </p:txBody>
        </p:sp>
        <p:sp>
          <p:nvSpPr>
            <p:cNvPr id="73" name="Freeform 7">
              <a:extLst>
                <a:ext uri="{FF2B5EF4-FFF2-40B4-BE49-F238E27FC236}">
                  <a16:creationId xmlns:a16="http://schemas.microsoft.com/office/drawing/2014/main" id="{036056E6-3DB8-BFEF-DA12-488C90EC6CCF}"/>
                </a:ext>
              </a:extLst>
            </p:cNvPr>
            <p:cNvSpPr/>
            <p:nvPr/>
          </p:nvSpPr>
          <p:spPr>
            <a:xfrm>
              <a:off x="13156134" y="3442286"/>
              <a:ext cx="4966653" cy="4114800"/>
            </a:xfrm>
            <a:custGeom>
              <a:avLst/>
              <a:gdLst/>
              <a:ahLst/>
              <a:cxnLst/>
              <a:rect l="l" t="t" r="r" b="b"/>
              <a:pathLst>
                <a:path w="8489594" h="5486400">
                  <a:moveTo>
                    <a:pt x="0" y="0"/>
                  </a:moveTo>
                  <a:lnTo>
                    <a:pt x="8489594" y="0"/>
                  </a:lnTo>
                  <a:lnTo>
                    <a:pt x="8489594" y="5486400"/>
                  </a:lnTo>
                  <a:lnTo>
                    <a:pt x="0" y="5486400"/>
                  </a:lnTo>
                  <a:lnTo>
                    <a:pt x="0" y="0"/>
                  </a:lnTo>
                  <a:close/>
                </a:path>
              </a:pathLst>
            </a:custGeom>
            <a:blipFill>
              <a:blip r:embed="rId7">
                <a:extLst>
                  <a:ext uri="{96DAC541-7B7A-43D3-8B79-37D633B846F1}">
                    <asvg:svgBlip xmlns:asvg="http://schemas.microsoft.com/office/drawing/2016/SVG/main" r:embed="rId8"/>
                  </a:ext>
                </a:extLst>
              </a:blip>
              <a:stretch>
                <a:fillRect r="-28199"/>
              </a:stretch>
            </a:blipFill>
            <a:ln cap="sq">
              <a:noFill/>
              <a:prstDash val="solid"/>
              <a:miter/>
            </a:ln>
          </p:spPr>
          <p:txBody>
            <a:bodyPr/>
            <a:lstStyle/>
            <a:p>
              <a:endParaRPr lang="es-MX"/>
            </a:p>
          </p:txBody>
        </p:sp>
        <p:sp>
          <p:nvSpPr>
            <p:cNvPr id="74" name="Freeform 8">
              <a:extLst>
                <a:ext uri="{FF2B5EF4-FFF2-40B4-BE49-F238E27FC236}">
                  <a16:creationId xmlns:a16="http://schemas.microsoft.com/office/drawing/2014/main" id="{4F4B7162-BFD2-9919-6490-3774AAA3A1C2}"/>
                </a:ext>
              </a:extLst>
            </p:cNvPr>
            <p:cNvSpPr/>
            <p:nvPr/>
          </p:nvSpPr>
          <p:spPr>
            <a:xfrm>
              <a:off x="12473494" y="5211775"/>
              <a:ext cx="5018049" cy="4114800"/>
            </a:xfrm>
            <a:custGeom>
              <a:avLst/>
              <a:gdLst/>
              <a:ahLst/>
              <a:cxnLst/>
              <a:rect l="l" t="t" r="r" b="b"/>
              <a:pathLst>
                <a:path w="6690732" h="5486400">
                  <a:moveTo>
                    <a:pt x="0" y="0"/>
                  </a:moveTo>
                  <a:lnTo>
                    <a:pt x="6690732" y="0"/>
                  </a:lnTo>
                  <a:lnTo>
                    <a:pt x="6690732"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75" name="Freeform 9">
              <a:extLst>
                <a:ext uri="{FF2B5EF4-FFF2-40B4-BE49-F238E27FC236}">
                  <a16:creationId xmlns:a16="http://schemas.microsoft.com/office/drawing/2014/main" id="{181A07CD-18A6-62A9-5004-26F1AE8B9569}"/>
                </a:ext>
              </a:extLst>
            </p:cNvPr>
            <p:cNvSpPr/>
            <p:nvPr/>
          </p:nvSpPr>
          <p:spPr>
            <a:xfrm flipH="1">
              <a:off x="15048452" y="5052248"/>
              <a:ext cx="3057559" cy="3920817"/>
            </a:xfrm>
            <a:custGeom>
              <a:avLst/>
              <a:gdLst/>
              <a:ahLst/>
              <a:cxnLst/>
              <a:rect l="l" t="t" r="r" b="b"/>
              <a:pathLst>
                <a:path w="6375314" h="5227757">
                  <a:moveTo>
                    <a:pt x="6375313" y="0"/>
                  </a:moveTo>
                  <a:lnTo>
                    <a:pt x="0" y="0"/>
                  </a:lnTo>
                  <a:lnTo>
                    <a:pt x="0" y="5227757"/>
                  </a:lnTo>
                  <a:lnTo>
                    <a:pt x="6375313" y="5227757"/>
                  </a:lnTo>
                  <a:lnTo>
                    <a:pt x="6375313" y="0"/>
                  </a:lnTo>
                  <a:close/>
                </a:path>
              </a:pathLst>
            </a:custGeom>
            <a:blipFill>
              <a:blip r:embed="rId3">
                <a:extLst>
                  <a:ext uri="{96DAC541-7B7A-43D3-8B79-37D633B846F1}">
                    <asvg:svgBlip xmlns:asvg="http://schemas.microsoft.com/office/drawing/2016/SVG/main" r:embed="rId4"/>
                  </a:ext>
                </a:extLst>
              </a:blip>
              <a:stretch>
                <a:fillRect l="-56382"/>
              </a:stretch>
            </a:blipFill>
            <a:ln cap="sq">
              <a:noFill/>
              <a:prstDash val="solid"/>
              <a:miter/>
            </a:ln>
          </p:spPr>
          <p:txBody>
            <a:bodyPr/>
            <a:lstStyle/>
            <a:p>
              <a:endParaRPr lang="es-MX"/>
            </a:p>
          </p:txBody>
        </p:sp>
        <p:sp>
          <p:nvSpPr>
            <p:cNvPr id="76" name="Freeform 12">
              <a:extLst>
                <a:ext uri="{FF2B5EF4-FFF2-40B4-BE49-F238E27FC236}">
                  <a16:creationId xmlns:a16="http://schemas.microsoft.com/office/drawing/2014/main" id="{E85DE553-6DAF-49DA-BBDF-DDA1FF733BFC}"/>
                </a:ext>
              </a:extLst>
            </p:cNvPr>
            <p:cNvSpPr/>
            <p:nvPr/>
          </p:nvSpPr>
          <p:spPr>
            <a:xfrm flipH="1">
              <a:off x="16244293" y="6723326"/>
              <a:ext cx="1824646" cy="2856575"/>
            </a:xfrm>
            <a:custGeom>
              <a:avLst/>
              <a:gdLst/>
              <a:ahLst/>
              <a:cxnLst/>
              <a:rect l="l" t="t" r="r" b="b"/>
              <a:pathLst>
                <a:path w="5071170" h="4158359">
                  <a:moveTo>
                    <a:pt x="5071170" y="0"/>
                  </a:moveTo>
                  <a:lnTo>
                    <a:pt x="0" y="0"/>
                  </a:lnTo>
                  <a:lnTo>
                    <a:pt x="0" y="4158359"/>
                  </a:lnTo>
                  <a:lnTo>
                    <a:pt x="5071170" y="4158359"/>
                  </a:lnTo>
                  <a:lnTo>
                    <a:pt x="5071170" y="0"/>
                  </a:lnTo>
                  <a:close/>
                </a:path>
              </a:pathLst>
            </a:custGeom>
            <a:blipFill>
              <a:blip r:embed="rId3">
                <a:extLst>
                  <a:ext uri="{96DAC541-7B7A-43D3-8B79-37D633B846F1}">
                    <asvg:svgBlip xmlns:asvg="http://schemas.microsoft.com/office/drawing/2016/SVG/main" r:embed="rId4"/>
                  </a:ext>
                </a:extLst>
              </a:blip>
              <a:stretch>
                <a:fillRect l="-108445" b="-9179"/>
              </a:stretch>
            </a:blipFill>
            <a:ln cap="sq">
              <a:noFill/>
              <a:prstDash val="solid"/>
              <a:miter/>
            </a:ln>
          </p:spPr>
          <p:txBody>
            <a:bodyPr/>
            <a:lstStyle/>
            <a:p>
              <a:endParaRPr lang="es-MX"/>
            </a:p>
          </p:txBody>
        </p:sp>
        <p:sp>
          <p:nvSpPr>
            <p:cNvPr id="77" name="Freeform 13">
              <a:extLst>
                <a:ext uri="{FF2B5EF4-FFF2-40B4-BE49-F238E27FC236}">
                  <a16:creationId xmlns:a16="http://schemas.microsoft.com/office/drawing/2014/main" id="{53DB39CA-251F-2F5B-2DDC-67ED10203F27}"/>
                </a:ext>
              </a:extLst>
            </p:cNvPr>
            <p:cNvSpPr/>
            <p:nvPr/>
          </p:nvSpPr>
          <p:spPr>
            <a:xfrm flipH="1">
              <a:off x="17289352" y="4662543"/>
              <a:ext cx="833436" cy="3118769"/>
            </a:xfrm>
            <a:custGeom>
              <a:avLst/>
              <a:gdLst/>
              <a:ahLst/>
              <a:cxnLst/>
              <a:rect l="l" t="t" r="r" b="b"/>
              <a:pathLst>
                <a:path w="5071170" h="4158359">
                  <a:moveTo>
                    <a:pt x="5071170" y="0"/>
                  </a:moveTo>
                  <a:lnTo>
                    <a:pt x="0" y="0"/>
                  </a:lnTo>
                  <a:lnTo>
                    <a:pt x="0" y="4158359"/>
                  </a:lnTo>
                  <a:lnTo>
                    <a:pt x="5071170" y="4158359"/>
                  </a:lnTo>
                  <a:lnTo>
                    <a:pt x="5071170" y="0"/>
                  </a:lnTo>
                  <a:close/>
                </a:path>
              </a:pathLst>
            </a:custGeom>
            <a:blipFill>
              <a:blip r:embed="rId3">
                <a:extLst>
                  <a:ext uri="{96DAC541-7B7A-43D3-8B79-37D633B846F1}">
                    <asvg:svgBlip xmlns:asvg="http://schemas.microsoft.com/office/drawing/2016/SVG/main" r:embed="rId4"/>
                  </a:ext>
                </a:extLst>
              </a:blip>
              <a:stretch>
                <a:fillRect l="-356349" r="1"/>
              </a:stretch>
            </a:blipFill>
            <a:ln cap="sq">
              <a:noFill/>
              <a:prstDash val="solid"/>
              <a:miter/>
            </a:ln>
          </p:spPr>
          <p:txBody>
            <a:bodyPr/>
            <a:lstStyle/>
            <a:p>
              <a:endParaRPr lang="es-MX"/>
            </a:p>
          </p:txBody>
        </p:sp>
        <p:sp>
          <p:nvSpPr>
            <p:cNvPr id="78" name="Freeform 14">
              <a:extLst>
                <a:ext uri="{FF2B5EF4-FFF2-40B4-BE49-F238E27FC236}">
                  <a16:creationId xmlns:a16="http://schemas.microsoft.com/office/drawing/2014/main" id="{257ACCA8-23C8-0379-D5C4-5E41D85EC516}"/>
                </a:ext>
              </a:extLst>
            </p:cNvPr>
            <p:cNvSpPr/>
            <p:nvPr/>
          </p:nvSpPr>
          <p:spPr>
            <a:xfrm>
              <a:off x="14605344" y="6667638"/>
              <a:ext cx="2551176" cy="2826701"/>
            </a:xfrm>
            <a:custGeom>
              <a:avLst/>
              <a:gdLst/>
              <a:ahLst/>
              <a:cxnLst/>
              <a:rect l="l" t="t" r="r" b="b"/>
              <a:pathLst>
                <a:path w="3401568" h="5486400">
                  <a:moveTo>
                    <a:pt x="0" y="0"/>
                  </a:moveTo>
                  <a:lnTo>
                    <a:pt x="3401568" y="0"/>
                  </a:lnTo>
                  <a:lnTo>
                    <a:pt x="3401568"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b="-45570"/>
              </a:stretch>
            </a:blipFill>
            <a:ln cap="sq">
              <a:noFill/>
              <a:prstDash val="solid"/>
              <a:miter/>
            </a:ln>
          </p:spPr>
          <p:txBody>
            <a:bodyPr/>
            <a:lstStyle/>
            <a:p>
              <a:endParaRPr lang="es-MX"/>
            </a:p>
          </p:txBody>
        </p:sp>
      </p:grpSp>
      <p:sp>
        <p:nvSpPr>
          <p:cNvPr id="35" name="Freeform 27">
            <a:extLst>
              <a:ext uri="{FF2B5EF4-FFF2-40B4-BE49-F238E27FC236}">
                <a16:creationId xmlns:a16="http://schemas.microsoft.com/office/drawing/2014/main" id="{27CBBE1E-76CE-7035-FD84-4D1BDF2FB19E}"/>
              </a:ext>
            </a:extLst>
          </p:cNvPr>
          <p:cNvSpPr/>
          <p:nvPr/>
        </p:nvSpPr>
        <p:spPr>
          <a:xfrm>
            <a:off x="-37273" y="2918456"/>
            <a:ext cx="8643182" cy="3943314"/>
          </a:xfrm>
          <a:custGeom>
            <a:avLst/>
            <a:gdLst/>
            <a:ahLst/>
            <a:cxnLst/>
            <a:rect l="l" t="t" r="r" b="b"/>
            <a:pathLst>
              <a:path w="15164141" h="9701494">
                <a:moveTo>
                  <a:pt x="0" y="0"/>
                </a:moveTo>
                <a:lnTo>
                  <a:pt x="15164141" y="0"/>
                </a:lnTo>
                <a:lnTo>
                  <a:pt x="15164141" y="9701494"/>
                </a:lnTo>
                <a:lnTo>
                  <a:pt x="0" y="9701494"/>
                </a:lnTo>
                <a:lnTo>
                  <a:pt x="0" y="0"/>
                </a:lnTo>
                <a:close/>
              </a:path>
            </a:pathLst>
          </a:custGeom>
          <a:blipFill>
            <a:blip r:embed="rId6">
              <a:alphaModFix amt="88000"/>
            </a:blip>
            <a:stretch>
              <a:fillRect l="-3545" t="-31200" r="-29899" b="-27734"/>
            </a:stretch>
          </a:blipFill>
          <a:ln cap="sq">
            <a:noFill/>
            <a:prstDash val="solid"/>
            <a:miter/>
          </a:ln>
        </p:spPr>
        <p:txBody>
          <a:bodyPr/>
          <a:lstStyle/>
          <a:p>
            <a:endParaRPr lang="es-MX"/>
          </a:p>
        </p:txBody>
      </p:sp>
      <p:grpSp>
        <p:nvGrpSpPr>
          <p:cNvPr id="36" name="Grupo 35">
            <a:extLst>
              <a:ext uri="{FF2B5EF4-FFF2-40B4-BE49-F238E27FC236}">
                <a16:creationId xmlns:a16="http://schemas.microsoft.com/office/drawing/2014/main" id="{7737362C-F4F6-1A1A-D55A-93EEBA451457}"/>
              </a:ext>
            </a:extLst>
          </p:cNvPr>
          <p:cNvGrpSpPr/>
          <p:nvPr/>
        </p:nvGrpSpPr>
        <p:grpSpPr>
          <a:xfrm>
            <a:off x="-80028" y="2561893"/>
            <a:ext cx="12376136" cy="395983"/>
            <a:chOff x="-277203" y="3054675"/>
            <a:chExt cx="18619881" cy="488625"/>
          </a:xfrm>
        </p:grpSpPr>
        <p:sp>
          <p:nvSpPr>
            <p:cNvPr id="62" name="Freeform 28">
              <a:extLst>
                <a:ext uri="{FF2B5EF4-FFF2-40B4-BE49-F238E27FC236}">
                  <a16:creationId xmlns:a16="http://schemas.microsoft.com/office/drawing/2014/main" id="{C9D70413-5141-AA76-D091-C3E987486497}"/>
                </a:ext>
              </a:extLst>
            </p:cNvPr>
            <p:cNvSpPr/>
            <p:nvPr/>
          </p:nvSpPr>
          <p:spPr>
            <a:xfrm>
              <a:off x="8915400"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3" name="Freeform 28">
              <a:extLst>
                <a:ext uri="{FF2B5EF4-FFF2-40B4-BE49-F238E27FC236}">
                  <a16:creationId xmlns:a16="http://schemas.microsoft.com/office/drawing/2014/main" id="{AFA4E98A-A2B5-B606-E8D0-925B6E981F98}"/>
                </a:ext>
              </a:extLst>
            </p:cNvPr>
            <p:cNvSpPr/>
            <p:nvPr/>
          </p:nvSpPr>
          <p:spPr>
            <a:xfrm>
              <a:off x="16255264"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4" name="Freeform 28">
              <a:extLst>
                <a:ext uri="{FF2B5EF4-FFF2-40B4-BE49-F238E27FC236}">
                  <a16:creationId xmlns:a16="http://schemas.microsoft.com/office/drawing/2014/main" id="{92301CE3-C367-A0BC-93DC-A68B29D38270}"/>
                </a:ext>
              </a:extLst>
            </p:cNvPr>
            <p:cNvSpPr/>
            <p:nvPr/>
          </p:nvSpPr>
          <p:spPr>
            <a:xfrm>
              <a:off x="14420298"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5" name="Freeform 28">
              <a:extLst>
                <a:ext uri="{FF2B5EF4-FFF2-40B4-BE49-F238E27FC236}">
                  <a16:creationId xmlns:a16="http://schemas.microsoft.com/office/drawing/2014/main" id="{666B8163-692B-6873-ED0D-E9654E8FA9B9}"/>
                </a:ext>
              </a:extLst>
            </p:cNvPr>
            <p:cNvSpPr/>
            <p:nvPr/>
          </p:nvSpPr>
          <p:spPr>
            <a:xfrm>
              <a:off x="10750366"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6" name="Freeform 28">
              <a:extLst>
                <a:ext uri="{FF2B5EF4-FFF2-40B4-BE49-F238E27FC236}">
                  <a16:creationId xmlns:a16="http://schemas.microsoft.com/office/drawing/2014/main" id="{042470E1-10AB-B7A4-6A33-3FB505864C82}"/>
                </a:ext>
              </a:extLst>
            </p:cNvPr>
            <p:cNvSpPr/>
            <p:nvPr/>
          </p:nvSpPr>
          <p:spPr>
            <a:xfrm>
              <a:off x="12585332"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7" name="Freeform 28">
              <a:extLst>
                <a:ext uri="{FF2B5EF4-FFF2-40B4-BE49-F238E27FC236}">
                  <a16:creationId xmlns:a16="http://schemas.microsoft.com/office/drawing/2014/main" id="{15B99C84-2FA6-8A0F-C240-60BEF81D0549}"/>
                </a:ext>
              </a:extLst>
            </p:cNvPr>
            <p:cNvSpPr/>
            <p:nvPr/>
          </p:nvSpPr>
          <p:spPr>
            <a:xfrm>
              <a:off x="-277203"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8" name="Freeform 28">
              <a:extLst>
                <a:ext uri="{FF2B5EF4-FFF2-40B4-BE49-F238E27FC236}">
                  <a16:creationId xmlns:a16="http://schemas.microsoft.com/office/drawing/2014/main" id="{4DC94CB3-B769-C3FE-1B60-D46CF73A8247}"/>
                </a:ext>
              </a:extLst>
            </p:cNvPr>
            <p:cNvSpPr/>
            <p:nvPr/>
          </p:nvSpPr>
          <p:spPr>
            <a:xfrm>
              <a:off x="7062661"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9" name="Freeform 28">
              <a:extLst>
                <a:ext uri="{FF2B5EF4-FFF2-40B4-BE49-F238E27FC236}">
                  <a16:creationId xmlns:a16="http://schemas.microsoft.com/office/drawing/2014/main" id="{9E0B242C-4E49-C8ED-1182-5FE0EA9F1A47}"/>
                </a:ext>
              </a:extLst>
            </p:cNvPr>
            <p:cNvSpPr/>
            <p:nvPr/>
          </p:nvSpPr>
          <p:spPr>
            <a:xfrm>
              <a:off x="5227695"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70" name="Freeform 28">
              <a:extLst>
                <a:ext uri="{FF2B5EF4-FFF2-40B4-BE49-F238E27FC236}">
                  <a16:creationId xmlns:a16="http://schemas.microsoft.com/office/drawing/2014/main" id="{8FA368F7-5E31-FDB4-59EF-167685490E9C}"/>
                </a:ext>
              </a:extLst>
            </p:cNvPr>
            <p:cNvSpPr/>
            <p:nvPr/>
          </p:nvSpPr>
          <p:spPr>
            <a:xfrm>
              <a:off x="1557763"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71" name="Freeform 28">
              <a:extLst>
                <a:ext uri="{FF2B5EF4-FFF2-40B4-BE49-F238E27FC236}">
                  <a16:creationId xmlns:a16="http://schemas.microsoft.com/office/drawing/2014/main" id="{08832D12-1446-5C3B-55BF-E3797404DED5}"/>
                </a:ext>
              </a:extLst>
            </p:cNvPr>
            <p:cNvSpPr/>
            <p:nvPr/>
          </p:nvSpPr>
          <p:spPr>
            <a:xfrm>
              <a:off x="3392729"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grpSp>
      <p:sp>
        <p:nvSpPr>
          <p:cNvPr id="84" name="Rectángulo 83">
            <a:extLst>
              <a:ext uri="{FF2B5EF4-FFF2-40B4-BE49-F238E27FC236}">
                <a16:creationId xmlns:a16="http://schemas.microsoft.com/office/drawing/2014/main" id="{3A774B8F-4D0E-DFDE-4C8B-DC318FF50776}"/>
              </a:ext>
            </a:extLst>
          </p:cNvPr>
          <p:cNvSpPr/>
          <p:nvPr/>
        </p:nvSpPr>
        <p:spPr>
          <a:xfrm>
            <a:off x="1115545" y="2578158"/>
            <a:ext cx="5874223" cy="4315043"/>
          </a:xfrm>
          <a:prstGeom prst="rect">
            <a:avLst/>
          </a:prstGeom>
          <a:gradFill flip="none" rotWithShape="1">
            <a:gsLst>
              <a:gs pos="13000">
                <a:schemeClr val="bg1"/>
              </a:gs>
              <a:gs pos="66000">
                <a:schemeClr val="bg1">
                  <a:alpha val="4917"/>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56CAE3D7-2E0D-4B24-A915-BB72A5F69DCF}"/>
              </a:ext>
            </a:extLst>
          </p:cNvPr>
          <p:cNvGrpSpPr/>
          <p:nvPr/>
        </p:nvGrpSpPr>
        <p:grpSpPr>
          <a:xfrm>
            <a:off x="6001873" y="2009685"/>
            <a:ext cx="3313532" cy="4478149"/>
            <a:chOff x="5777310" y="1169415"/>
            <a:chExt cx="3313532" cy="4478149"/>
          </a:xfrm>
        </p:grpSpPr>
        <p:grpSp>
          <p:nvGrpSpPr>
            <p:cNvPr id="37" name="Grupo 36">
              <a:extLst>
                <a:ext uri="{FF2B5EF4-FFF2-40B4-BE49-F238E27FC236}">
                  <a16:creationId xmlns:a16="http://schemas.microsoft.com/office/drawing/2014/main" id="{48CD5D60-83BE-36B4-3B13-8DB92F3D268C}"/>
                </a:ext>
              </a:extLst>
            </p:cNvPr>
            <p:cNvGrpSpPr/>
            <p:nvPr/>
          </p:nvGrpSpPr>
          <p:grpSpPr>
            <a:xfrm>
              <a:off x="8856965" y="1308100"/>
              <a:ext cx="233877" cy="4210050"/>
              <a:chOff x="12646566" y="2247900"/>
              <a:chExt cx="282062" cy="7681896"/>
            </a:xfrm>
          </p:grpSpPr>
          <p:sp>
            <p:nvSpPr>
              <p:cNvPr id="40" name="Freeform 30">
                <a:extLst>
                  <a:ext uri="{FF2B5EF4-FFF2-40B4-BE49-F238E27FC236}">
                    <a16:creationId xmlns:a16="http://schemas.microsoft.com/office/drawing/2014/main" id="{D0D46B03-46F5-5FDD-1F2F-A36D369CC97C}"/>
                  </a:ext>
                </a:extLst>
              </p:cNvPr>
              <p:cNvSpPr/>
              <p:nvPr/>
            </p:nvSpPr>
            <p:spPr>
              <a:xfrm>
                <a:off x="12646566" y="2247900"/>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sz="1100"/>
              </a:p>
            </p:txBody>
          </p:sp>
          <p:sp>
            <p:nvSpPr>
              <p:cNvPr id="41" name="Freeform 43">
                <a:extLst>
                  <a:ext uri="{FF2B5EF4-FFF2-40B4-BE49-F238E27FC236}">
                    <a16:creationId xmlns:a16="http://schemas.microsoft.com/office/drawing/2014/main" id="{29672662-773D-456D-C579-90404A17DFBF}"/>
                  </a:ext>
                </a:extLst>
              </p:cNvPr>
              <p:cNvSpPr/>
              <p:nvPr/>
            </p:nvSpPr>
            <p:spPr>
              <a:xfrm>
                <a:off x="12646566" y="4660899"/>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48" name="Freeform 44">
                <a:extLst>
                  <a:ext uri="{FF2B5EF4-FFF2-40B4-BE49-F238E27FC236}">
                    <a16:creationId xmlns:a16="http://schemas.microsoft.com/office/drawing/2014/main" id="{52673D1F-CD85-109E-3B1D-AC10E89F53B2}"/>
                  </a:ext>
                </a:extLst>
              </p:cNvPr>
              <p:cNvSpPr/>
              <p:nvPr/>
            </p:nvSpPr>
            <p:spPr>
              <a:xfrm>
                <a:off x="12646566" y="5465232"/>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0" name="Freeform 45">
                <a:extLst>
                  <a:ext uri="{FF2B5EF4-FFF2-40B4-BE49-F238E27FC236}">
                    <a16:creationId xmlns:a16="http://schemas.microsoft.com/office/drawing/2014/main" id="{F94DDCF5-5ABC-314D-6F3F-567595E0F631}"/>
                  </a:ext>
                </a:extLst>
              </p:cNvPr>
              <p:cNvSpPr/>
              <p:nvPr/>
            </p:nvSpPr>
            <p:spPr>
              <a:xfrm>
                <a:off x="12646566" y="6269565"/>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2" name="Freeform 46">
                <a:extLst>
                  <a:ext uri="{FF2B5EF4-FFF2-40B4-BE49-F238E27FC236}">
                    <a16:creationId xmlns:a16="http://schemas.microsoft.com/office/drawing/2014/main" id="{2C305FB0-3154-7035-288C-F6A0F65B2305}"/>
                  </a:ext>
                </a:extLst>
              </p:cNvPr>
              <p:cNvSpPr/>
              <p:nvPr/>
            </p:nvSpPr>
            <p:spPr>
              <a:xfrm>
                <a:off x="12646566" y="7073898"/>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4" name="Freeform 47">
                <a:extLst>
                  <a:ext uri="{FF2B5EF4-FFF2-40B4-BE49-F238E27FC236}">
                    <a16:creationId xmlns:a16="http://schemas.microsoft.com/office/drawing/2014/main" id="{EB510A46-958E-C7EF-145B-33D06596F2ED}"/>
                  </a:ext>
                </a:extLst>
              </p:cNvPr>
              <p:cNvSpPr/>
              <p:nvPr/>
            </p:nvSpPr>
            <p:spPr>
              <a:xfrm>
                <a:off x="12646566" y="7878231"/>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6" name="Freeform 48">
                <a:extLst>
                  <a:ext uri="{FF2B5EF4-FFF2-40B4-BE49-F238E27FC236}">
                    <a16:creationId xmlns:a16="http://schemas.microsoft.com/office/drawing/2014/main" id="{E2BDF220-1B1C-6BA2-44E7-85F68B5BE9C2}"/>
                  </a:ext>
                </a:extLst>
              </p:cNvPr>
              <p:cNvSpPr/>
              <p:nvPr/>
            </p:nvSpPr>
            <p:spPr>
              <a:xfrm>
                <a:off x="12646566" y="8682564"/>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7" name="Freeform 49">
                <a:extLst>
                  <a:ext uri="{FF2B5EF4-FFF2-40B4-BE49-F238E27FC236}">
                    <a16:creationId xmlns:a16="http://schemas.microsoft.com/office/drawing/2014/main" id="{4BF14730-FBDC-1626-7FFA-2DA38F764726}"/>
                  </a:ext>
                </a:extLst>
              </p:cNvPr>
              <p:cNvSpPr/>
              <p:nvPr/>
            </p:nvSpPr>
            <p:spPr>
              <a:xfrm>
                <a:off x="12646566" y="9486900"/>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8" name="Freeform 43">
                <a:extLst>
                  <a:ext uri="{FF2B5EF4-FFF2-40B4-BE49-F238E27FC236}">
                    <a16:creationId xmlns:a16="http://schemas.microsoft.com/office/drawing/2014/main" id="{A705F460-E93D-8292-BA14-8737F04BDC3B}"/>
                  </a:ext>
                </a:extLst>
              </p:cNvPr>
              <p:cNvSpPr/>
              <p:nvPr/>
            </p:nvSpPr>
            <p:spPr>
              <a:xfrm>
                <a:off x="12649200" y="3848100"/>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61" name="Freeform 41">
                <a:extLst>
                  <a:ext uri="{FF2B5EF4-FFF2-40B4-BE49-F238E27FC236}">
                    <a16:creationId xmlns:a16="http://schemas.microsoft.com/office/drawing/2014/main" id="{96B80D9C-1113-8197-A909-03C9F726D639}"/>
                  </a:ext>
                </a:extLst>
              </p:cNvPr>
              <p:cNvSpPr/>
              <p:nvPr/>
            </p:nvSpPr>
            <p:spPr>
              <a:xfrm>
                <a:off x="12646566" y="3052233"/>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sz="1100"/>
              </a:p>
            </p:txBody>
          </p:sp>
        </p:grpSp>
        <p:sp>
          <p:nvSpPr>
            <p:cNvPr id="38" name="CuadroTexto 37">
              <a:extLst>
                <a:ext uri="{FF2B5EF4-FFF2-40B4-BE49-F238E27FC236}">
                  <a16:creationId xmlns:a16="http://schemas.microsoft.com/office/drawing/2014/main" id="{F973341F-DD53-4467-13F0-14FD22106189}"/>
                </a:ext>
              </a:extLst>
            </p:cNvPr>
            <p:cNvSpPr txBox="1"/>
            <p:nvPr/>
          </p:nvSpPr>
          <p:spPr>
            <a:xfrm>
              <a:off x="5777310" y="1169415"/>
              <a:ext cx="3066865" cy="4478149"/>
            </a:xfrm>
            <a:prstGeom prst="rect">
              <a:avLst/>
            </a:prstGeom>
            <a:noFill/>
          </p:spPr>
          <p:txBody>
            <a:bodyPr wrap="none" rtlCol="0">
              <a:spAutoFit/>
            </a:bodyPr>
            <a:lstStyle/>
            <a:p>
              <a:pPr algn="r">
                <a:spcAft>
                  <a:spcPts val="600"/>
                </a:spcAft>
              </a:pPr>
              <a:r>
                <a:rPr lang="es-MX" sz="2400" b="1" dirty="0">
                  <a:latin typeface="Agency FB" panose="020B0503020202020204" pitchFamily="34" charset="77"/>
                  <a:cs typeface="Segoe UI" panose="020B0502040204020203" pitchFamily="34" charset="0"/>
                </a:rPr>
                <a:t>Selección del cultivo</a:t>
              </a:r>
            </a:p>
            <a:p>
              <a:pPr algn="r">
                <a:spcAft>
                  <a:spcPts val="600"/>
                </a:spcAft>
              </a:pPr>
              <a:r>
                <a:rPr lang="es-MX" sz="2400" b="1" dirty="0">
                  <a:latin typeface="Agency FB" panose="020B0503020202020204" pitchFamily="34" charset="77"/>
                  <a:cs typeface="Segoe UI" panose="020B0502040204020203" pitchFamily="34" charset="0"/>
                </a:rPr>
                <a:t>Fecha de siembra</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Ficha técnica del cultivo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Características del suelo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Plan de riego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Fase de crecimiento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Necesidades hídricas</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Condiciones agroclimáticas</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Realizar el riego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Monitoreo y control</a:t>
              </a:r>
            </a:p>
          </p:txBody>
        </p:sp>
      </p:grpSp>
      <p:grpSp>
        <p:nvGrpSpPr>
          <p:cNvPr id="85" name="Grupo 84">
            <a:extLst>
              <a:ext uri="{FF2B5EF4-FFF2-40B4-BE49-F238E27FC236}">
                <a16:creationId xmlns:a16="http://schemas.microsoft.com/office/drawing/2014/main" id="{4D0D8437-762D-3B75-5A56-C401F0BBDA8C}"/>
              </a:ext>
            </a:extLst>
          </p:cNvPr>
          <p:cNvGrpSpPr/>
          <p:nvPr/>
        </p:nvGrpSpPr>
        <p:grpSpPr>
          <a:xfrm>
            <a:off x="9460268" y="3759511"/>
            <a:ext cx="2774469" cy="2096904"/>
            <a:chOff x="135088" y="2677705"/>
            <a:chExt cx="4240715" cy="3205072"/>
          </a:xfrm>
        </p:grpSpPr>
        <p:grpSp>
          <p:nvGrpSpPr>
            <p:cNvPr id="86" name="Grupo 85">
              <a:extLst>
                <a:ext uri="{FF2B5EF4-FFF2-40B4-BE49-F238E27FC236}">
                  <a16:creationId xmlns:a16="http://schemas.microsoft.com/office/drawing/2014/main" id="{FC012302-1E36-E335-2146-14D71553379F}"/>
                </a:ext>
              </a:extLst>
            </p:cNvPr>
            <p:cNvGrpSpPr/>
            <p:nvPr/>
          </p:nvGrpSpPr>
          <p:grpSpPr>
            <a:xfrm>
              <a:off x="135088" y="4139127"/>
              <a:ext cx="4240715" cy="1743650"/>
              <a:chOff x="-50663" y="3956601"/>
              <a:chExt cx="4240715" cy="1743650"/>
            </a:xfrm>
          </p:grpSpPr>
          <p:pic>
            <p:nvPicPr>
              <p:cNvPr id="92" name="Imagen 91">
                <a:extLst>
                  <a:ext uri="{FF2B5EF4-FFF2-40B4-BE49-F238E27FC236}">
                    <a16:creationId xmlns:a16="http://schemas.microsoft.com/office/drawing/2014/main" id="{3AB4F4C0-A180-EEB4-30BA-A5922C6821BA}"/>
                  </a:ext>
                </a:extLst>
              </p:cNvPr>
              <p:cNvPicPr>
                <a:picLocks noChangeAspect="1"/>
              </p:cNvPicPr>
              <p:nvPr/>
            </p:nvPicPr>
            <p:blipFill rotWithShape="1">
              <a:blip r:embed="rId17" cstate="screen"/>
              <a:srcRect t="51614" r="49213"/>
              <a:stretch>
                <a:fillRect/>
              </a:stretch>
            </p:blipFill>
            <p:spPr>
              <a:xfrm>
                <a:off x="-50663" y="4672144"/>
                <a:ext cx="2427733" cy="1028107"/>
              </a:xfrm>
              <a:prstGeom prst="rect">
                <a:avLst/>
              </a:prstGeom>
            </p:spPr>
          </p:pic>
          <p:pic>
            <p:nvPicPr>
              <p:cNvPr id="93" name="Imagen 92">
                <a:extLst>
                  <a:ext uri="{FF2B5EF4-FFF2-40B4-BE49-F238E27FC236}">
                    <a16:creationId xmlns:a16="http://schemas.microsoft.com/office/drawing/2014/main" id="{7F06E810-A0C2-29D2-E46E-31F318D96170}"/>
                  </a:ext>
                </a:extLst>
              </p:cNvPr>
              <p:cNvPicPr>
                <a:picLocks noChangeAspect="1"/>
              </p:cNvPicPr>
              <p:nvPr/>
            </p:nvPicPr>
            <p:blipFill rotWithShape="1">
              <a:blip r:embed="rId17" cstate="screen"/>
              <a:srcRect l="50633" t="12412" r="7503" b="9100"/>
              <a:stretch>
                <a:fillRect/>
              </a:stretch>
            </p:blipFill>
            <p:spPr>
              <a:xfrm>
                <a:off x="2357939" y="3956601"/>
                <a:ext cx="1832113" cy="1526761"/>
              </a:xfrm>
              <a:prstGeom prst="rect">
                <a:avLst/>
              </a:prstGeom>
            </p:spPr>
          </p:pic>
        </p:grpSp>
        <p:grpSp>
          <p:nvGrpSpPr>
            <p:cNvPr id="87" name="Grupo 86">
              <a:extLst>
                <a:ext uri="{FF2B5EF4-FFF2-40B4-BE49-F238E27FC236}">
                  <a16:creationId xmlns:a16="http://schemas.microsoft.com/office/drawing/2014/main" id="{85AD81CF-28DE-E97C-A29E-D355D6207BA8}"/>
                </a:ext>
              </a:extLst>
            </p:cNvPr>
            <p:cNvGrpSpPr/>
            <p:nvPr/>
          </p:nvGrpSpPr>
          <p:grpSpPr>
            <a:xfrm>
              <a:off x="924755" y="2677705"/>
              <a:ext cx="2543864" cy="1753658"/>
              <a:chOff x="4123139" y="1364830"/>
              <a:chExt cx="4110728" cy="2435275"/>
            </a:xfrm>
          </p:grpSpPr>
          <p:pic>
            <p:nvPicPr>
              <p:cNvPr id="88" name="Imagen 87">
                <a:extLst>
                  <a:ext uri="{FF2B5EF4-FFF2-40B4-BE49-F238E27FC236}">
                    <a16:creationId xmlns:a16="http://schemas.microsoft.com/office/drawing/2014/main" id="{7E015855-C725-9B1D-EC93-3431E586DBC9}"/>
                  </a:ext>
                </a:extLst>
              </p:cNvPr>
              <p:cNvPicPr>
                <a:picLocks noChangeAspect="1"/>
              </p:cNvPicPr>
              <p:nvPr/>
            </p:nvPicPr>
            <p:blipFill>
              <a:blip r:embed="rId18"/>
              <a:stretch>
                <a:fillRect/>
              </a:stretch>
            </p:blipFill>
            <p:spPr>
              <a:xfrm rot="630127">
                <a:off x="7106001" y="1531940"/>
                <a:ext cx="1127866" cy="2268165"/>
              </a:xfrm>
              <a:prstGeom prst="rect">
                <a:avLst/>
              </a:prstGeom>
              <a:effectLst>
                <a:outerShdw blurRad="50800" dist="38100" dir="2700000" algn="tl" rotWithShape="0">
                  <a:prstClr val="black">
                    <a:alpha val="40000"/>
                  </a:prstClr>
                </a:outerShdw>
              </a:effectLst>
            </p:spPr>
          </p:pic>
          <p:pic>
            <p:nvPicPr>
              <p:cNvPr id="89" name="Imagen 88">
                <a:extLst>
                  <a:ext uri="{FF2B5EF4-FFF2-40B4-BE49-F238E27FC236}">
                    <a16:creationId xmlns:a16="http://schemas.microsoft.com/office/drawing/2014/main" id="{F2F00AB3-F531-4261-E6AE-C1F0CF60DF2A}"/>
                  </a:ext>
                </a:extLst>
              </p:cNvPr>
              <p:cNvPicPr>
                <a:picLocks noChangeAspect="1"/>
              </p:cNvPicPr>
              <p:nvPr/>
            </p:nvPicPr>
            <p:blipFill>
              <a:blip r:embed="rId19"/>
              <a:stretch>
                <a:fillRect/>
              </a:stretch>
            </p:blipFill>
            <p:spPr>
              <a:xfrm rot="251537">
                <a:off x="6248533" y="1385878"/>
                <a:ext cx="1223836" cy="2269093"/>
              </a:xfrm>
              <a:prstGeom prst="rect">
                <a:avLst/>
              </a:prstGeom>
            </p:spPr>
          </p:pic>
          <p:pic>
            <p:nvPicPr>
              <p:cNvPr id="90" name="Imagen 89">
                <a:extLst>
                  <a:ext uri="{FF2B5EF4-FFF2-40B4-BE49-F238E27FC236}">
                    <a16:creationId xmlns:a16="http://schemas.microsoft.com/office/drawing/2014/main" id="{1137A74C-72BB-62EB-80CD-F83286ACBB60}"/>
                  </a:ext>
                </a:extLst>
              </p:cNvPr>
              <p:cNvPicPr>
                <a:picLocks noChangeAspect="1"/>
              </p:cNvPicPr>
              <p:nvPr/>
            </p:nvPicPr>
            <p:blipFill>
              <a:blip r:embed="rId20"/>
              <a:stretch>
                <a:fillRect/>
              </a:stretch>
            </p:blipFill>
            <p:spPr>
              <a:xfrm rot="21334614">
                <a:off x="5215803" y="1364830"/>
                <a:ext cx="1234209" cy="2268165"/>
              </a:xfrm>
              <a:prstGeom prst="rect">
                <a:avLst/>
              </a:prstGeom>
            </p:spPr>
          </p:pic>
          <p:pic>
            <p:nvPicPr>
              <p:cNvPr id="91" name="Imagen 90">
                <a:extLst>
                  <a:ext uri="{FF2B5EF4-FFF2-40B4-BE49-F238E27FC236}">
                    <a16:creationId xmlns:a16="http://schemas.microsoft.com/office/drawing/2014/main" id="{F8201553-AE5D-D75F-1240-3D4C467581E1}"/>
                  </a:ext>
                </a:extLst>
              </p:cNvPr>
              <p:cNvPicPr>
                <a:picLocks noChangeAspect="1"/>
              </p:cNvPicPr>
              <p:nvPr/>
            </p:nvPicPr>
            <p:blipFill>
              <a:blip r:embed="rId21"/>
              <a:stretch>
                <a:fillRect/>
              </a:stretch>
            </p:blipFill>
            <p:spPr>
              <a:xfrm rot="20912277">
                <a:off x="4123139" y="1471894"/>
                <a:ext cx="1305582" cy="2268165"/>
              </a:xfrm>
              <a:prstGeom prst="rect">
                <a:avLst/>
              </a:prstGeom>
              <a:ln>
                <a:noFill/>
              </a:ln>
              <a:effectLst>
                <a:outerShdw blurRad="292100" dist="139700" dir="2700000" algn="tl" rotWithShape="0">
                  <a:srgbClr val="333333">
                    <a:alpha val="65000"/>
                  </a:srgbClr>
                </a:outerShdw>
              </a:effectLst>
            </p:spPr>
          </p:pic>
        </p:grpSp>
      </p:grpSp>
      <p:sp>
        <p:nvSpPr>
          <p:cNvPr id="55" name="Freeform 29">
            <a:extLst>
              <a:ext uri="{FF2B5EF4-FFF2-40B4-BE49-F238E27FC236}">
                <a16:creationId xmlns:a16="http://schemas.microsoft.com/office/drawing/2014/main" id="{74C73005-B06A-4C90-B8EE-5781462E7B80}"/>
              </a:ext>
            </a:extLst>
          </p:cNvPr>
          <p:cNvSpPr/>
          <p:nvPr/>
        </p:nvSpPr>
        <p:spPr>
          <a:xfrm>
            <a:off x="10441606" y="6318633"/>
            <a:ext cx="1771890" cy="654017"/>
          </a:xfrm>
          <a:custGeom>
            <a:avLst/>
            <a:gdLst/>
            <a:ahLst/>
            <a:cxnLst/>
            <a:rect l="l" t="t" r="r" b="b"/>
            <a:pathLst>
              <a:path w="4381984" h="1621468">
                <a:moveTo>
                  <a:pt x="0" y="0"/>
                </a:moveTo>
                <a:lnTo>
                  <a:pt x="4381984" y="0"/>
                </a:lnTo>
                <a:lnTo>
                  <a:pt x="4381984" y="1621468"/>
                </a:lnTo>
                <a:lnTo>
                  <a:pt x="0" y="1621468"/>
                </a:lnTo>
                <a:lnTo>
                  <a:pt x="0" y="0"/>
                </a:lnTo>
                <a:close/>
              </a:path>
            </a:pathLst>
          </a:custGeom>
          <a:blipFill>
            <a:blip r:embed="rId22"/>
            <a:stretch>
              <a:fillRect/>
            </a:stretch>
          </a:blipFill>
          <a:effectLst>
            <a:outerShdw blurRad="50800" dist="38100" dir="2700000" algn="tl" rotWithShape="0">
              <a:prstClr val="black">
                <a:alpha val="40000"/>
              </a:prstClr>
            </a:outerShdw>
          </a:effectLst>
        </p:spPr>
        <p:txBody>
          <a:bodyPr/>
          <a:lstStyle/>
          <a:p>
            <a:endParaRPr lang="es-MX"/>
          </a:p>
        </p:txBody>
      </p:sp>
      <p:pic>
        <p:nvPicPr>
          <p:cNvPr id="83" name="Picture 2">
            <a:extLst>
              <a:ext uri="{FF2B5EF4-FFF2-40B4-BE49-F238E27FC236}">
                <a16:creationId xmlns:a16="http://schemas.microsoft.com/office/drawing/2014/main" id="{C8D860AA-A0BD-4B2B-B953-C86914E1D8F8}"/>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1185" r="32420"/>
          <a:stretch/>
        </p:blipFill>
        <p:spPr bwMode="auto">
          <a:xfrm>
            <a:off x="-8879" y="0"/>
            <a:ext cx="4305962" cy="6861769"/>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157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3" name="Imagen 12">
            <a:extLst>
              <a:ext uri="{FF2B5EF4-FFF2-40B4-BE49-F238E27FC236}">
                <a16:creationId xmlns:a16="http://schemas.microsoft.com/office/drawing/2014/main" id="{00D21752-9E00-4C13-BD26-5B98CA7EDB08}"/>
              </a:ext>
            </a:extLst>
          </p:cNvPr>
          <p:cNvPicPr>
            <a:picLocks noChangeAspect="1"/>
          </p:cNvPicPr>
          <p:nvPr/>
        </p:nvPicPr>
        <p:blipFill rotWithShape="1">
          <a:blip r:embed="rId3"/>
          <a:srcRect l="19835" r="47238"/>
          <a:stretch/>
        </p:blipFill>
        <p:spPr>
          <a:xfrm>
            <a:off x="-1" y="0"/>
            <a:ext cx="4307595" cy="6858001"/>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sp>
        <p:nvSpPr>
          <p:cNvPr id="95" name="CuadroTexto 94">
            <a:extLst>
              <a:ext uri="{FF2B5EF4-FFF2-40B4-BE49-F238E27FC236}">
                <a16:creationId xmlns:a16="http://schemas.microsoft.com/office/drawing/2014/main" id="{A4DB0EC4-E0E9-42D7-8996-61B26DFFEC4F}"/>
              </a:ext>
            </a:extLst>
          </p:cNvPr>
          <p:cNvSpPr txBox="1"/>
          <p:nvPr/>
        </p:nvSpPr>
        <p:spPr>
          <a:xfrm>
            <a:off x="5401089" y="1782395"/>
            <a:ext cx="6188656" cy="4031873"/>
          </a:xfrm>
          <a:prstGeom prst="rect">
            <a:avLst/>
          </a:prstGeom>
          <a:noFill/>
        </p:spPr>
        <p:txBody>
          <a:bodyPr wrap="square">
            <a:spAutoFit/>
          </a:bodyPr>
          <a:lstStyle/>
          <a:p>
            <a:pPr algn="just">
              <a:spcAft>
                <a:spcPts val="2400"/>
              </a:spcAft>
            </a:pPr>
            <a:r>
              <a:rPr lang="es-MX" sz="24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Garantizar el riego uniforme y eliminar la variabilidad, reduciendo el riesgo de estrés hídrico y mejorando la salud general de las plantas.</a:t>
            </a:r>
          </a:p>
          <a:p>
            <a:pPr algn="just">
              <a:spcAft>
                <a:spcPts val="2400"/>
              </a:spcAft>
            </a:pPr>
            <a:r>
              <a:rPr lang="es-MX" sz="24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Lograr una respuesta rápida a cualquier problema, como fugas o fallos en el sistema, asegura que los cultivos no sufran daños por falta o exceso de agua.</a:t>
            </a:r>
          </a:p>
          <a:p>
            <a:pPr algn="just">
              <a:spcAft>
                <a:spcPts val="2400"/>
              </a:spcAft>
            </a:pPr>
            <a:r>
              <a:rPr lang="es-MX" sz="2400" dirty="0">
                <a:solidFill>
                  <a:srgbClr val="115E21"/>
                </a:solidFill>
                <a:effectLst>
                  <a:outerShdw blurRad="38100" dist="38100" dir="2700000" algn="tl">
                    <a:srgbClr val="000000">
                      <a:alpha val="43137"/>
                    </a:srgbClr>
                  </a:outerShdw>
                </a:effectLst>
                <a:latin typeface="Agency FB" panose="020B0503020202020204" pitchFamily="34" charset="0"/>
              </a:rPr>
              <a:t>R</a:t>
            </a:r>
            <a:r>
              <a:rPr lang="es-MX" sz="24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educir costos</a:t>
            </a:r>
            <a:r>
              <a:rPr lang="es-MX" sz="2400" dirty="0">
                <a:solidFill>
                  <a:srgbClr val="115E21"/>
                </a:solidFill>
                <a:effectLst>
                  <a:outerShdw blurRad="38100" dist="38100" dir="2700000" algn="tl">
                    <a:srgbClr val="000000">
                      <a:alpha val="43137"/>
                    </a:srgbClr>
                  </a:outerShdw>
                </a:effectLst>
                <a:latin typeface="Agency FB" panose="020B0503020202020204" pitchFamily="34" charset="0"/>
              </a:rPr>
              <a:t> y</a:t>
            </a:r>
            <a:r>
              <a:rPr lang="es-MX" sz="24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 minimizar el impacto ambiental, mantén segura tu producción incluso en condiciones de sequía o restricciones de agua.</a:t>
            </a:r>
          </a:p>
        </p:txBody>
      </p:sp>
      <p:pic>
        <p:nvPicPr>
          <p:cNvPr id="4" name="Imagen 3">
            <a:extLst>
              <a:ext uri="{FF2B5EF4-FFF2-40B4-BE49-F238E27FC236}">
                <a16:creationId xmlns:a16="http://schemas.microsoft.com/office/drawing/2014/main" id="{18C30FB3-C071-4EF6-85F7-AB6E68A1C2E7}"/>
              </a:ext>
            </a:extLst>
          </p:cNvPr>
          <p:cNvPicPr>
            <a:picLocks noChangeAspect="1"/>
          </p:cNvPicPr>
          <p:nvPr/>
        </p:nvPicPr>
        <p:blipFill>
          <a:blip r:embed="rId4"/>
          <a:stretch>
            <a:fillRect/>
          </a:stretch>
        </p:blipFill>
        <p:spPr>
          <a:xfrm>
            <a:off x="4690424" y="1947723"/>
            <a:ext cx="547533" cy="565106"/>
          </a:xfrm>
          <a:prstGeom prst="rect">
            <a:avLst/>
          </a:prstGeom>
          <a:effectLst>
            <a:outerShdw blurRad="50800" dist="38100" dir="2700000" algn="tl" rotWithShape="0">
              <a:prstClr val="black">
                <a:alpha val="40000"/>
              </a:prstClr>
            </a:outerShdw>
          </a:effectLst>
        </p:spPr>
      </p:pic>
      <p:pic>
        <p:nvPicPr>
          <p:cNvPr id="14" name="Imagen 13">
            <a:extLst>
              <a:ext uri="{FF2B5EF4-FFF2-40B4-BE49-F238E27FC236}">
                <a16:creationId xmlns:a16="http://schemas.microsoft.com/office/drawing/2014/main" id="{60E16038-8D24-4026-BC46-137143241419}"/>
              </a:ext>
            </a:extLst>
          </p:cNvPr>
          <p:cNvPicPr>
            <a:picLocks noChangeAspect="1"/>
          </p:cNvPicPr>
          <p:nvPr/>
        </p:nvPicPr>
        <p:blipFill>
          <a:blip r:embed="rId5"/>
          <a:stretch>
            <a:fillRect/>
          </a:stretch>
        </p:blipFill>
        <p:spPr>
          <a:xfrm>
            <a:off x="4690424" y="3313497"/>
            <a:ext cx="547194" cy="564757"/>
          </a:xfrm>
          <a:prstGeom prst="rect">
            <a:avLst/>
          </a:prstGeom>
          <a:effectLst>
            <a:outerShdw blurRad="50800" dist="38100" dir="2700000" algn="tl" rotWithShape="0">
              <a:prstClr val="black">
                <a:alpha val="40000"/>
              </a:prstClr>
            </a:outerShdw>
          </a:effectLst>
        </p:spPr>
      </p:pic>
      <p:pic>
        <p:nvPicPr>
          <p:cNvPr id="17" name="Imagen 16">
            <a:extLst>
              <a:ext uri="{FF2B5EF4-FFF2-40B4-BE49-F238E27FC236}">
                <a16:creationId xmlns:a16="http://schemas.microsoft.com/office/drawing/2014/main" id="{D96F2EF9-8815-4F42-9B3D-0828C3FD2425}"/>
              </a:ext>
            </a:extLst>
          </p:cNvPr>
          <p:cNvPicPr>
            <a:picLocks noChangeAspect="1"/>
          </p:cNvPicPr>
          <p:nvPr/>
        </p:nvPicPr>
        <p:blipFill>
          <a:blip r:embed="rId6"/>
          <a:stretch>
            <a:fillRect/>
          </a:stretch>
        </p:blipFill>
        <p:spPr>
          <a:xfrm>
            <a:off x="4690424" y="4678923"/>
            <a:ext cx="547533" cy="5651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1798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6186319E-D48C-41AA-8D37-1A36831086E1}"/>
              </a:ext>
            </a:extLst>
          </p:cNvPr>
          <p:cNvGrpSpPr/>
          <p:nvPr/>
        </p:nvGrpSpPr>
        <p:grpSpPr>
          <a:xfrm>
            <a:off x="612573" y="1317588"/>
            <a:ext cx="11128655" cy="5025489"/>
            <a:chOff x="612573" y="1317588"/>
            <a:chExt cx="11128655" cy="5025489"/>
          </a:xfrm>
        </p:grpSpPr>
        <p:grpSp>
          <p:nvGrpSpPr>
            <p:cNvPr id="42" name="Grupo 41">
              <a:extLst>
                <a:ext uri="{FF2B5EF4-FFF2-40B4-BE49-F238E27FC236}">
                  <a16:creationId xmlns:a16="http://schemas.microsoft.com/office/drawing/2014/main" id="{1A0F5FE6-B9BD-4CC5-8ABE-B8F49AD286C8}"/>
                </a:ext>
              </a:extLst>
            </p:cNvPr>
            <p:cNvGrpSpPr/>
            <p:nvPr/>
          </p:nvGrpSpPr>
          <p:grpSpPr>
            <a:xfrm>
              <a:off x="7424469" y="1317588"/>
              <a:ext cx="4316759" cy="5025489"/>
              <a:chOff x="7588030" y="1321124"/>
              <a:chExt cx="4316759" cy="5025489"/>
            </a:xfrm>
          </p:grpSpPr>
          <p:pic>
            <p:nvPicPr>
              <p:cNvPr id="43" name="Imagen 42">
                <a:extLst>
                  <a:ext uri="{FF2B5EF4-FFF2-40B4-BE49-F238E27FC236}">
                    <a16:creationId xmlns:a16="http://schemas.microsoft.com/office/drawing/2014/main" id="{4B63415E-55DD-4925-8730-F5764BA9FFCA}"/>
                  </a:ext>
                </a:extLst>
              </p:cNvPr>
              <p:cNvPicPr>
                <a:picLocks noChangeAspect="1"/>
              </p:cNvPicPr>
              <p:nvPr/>
            </p:nvPicPr>
            <p:blipFill>
              <a:blip r:embed="rId3" cstate="screen"/>
              <a:stretch>
                <a:fillRect/>
              </a:stretch>
            </p:blipFill>
            <p:spPr>
              <a:xfrm>
                <a:off x="7994520" y="1321124"/>
                <a:ext cx="3527534" cy="4703379"/>
              </a:xfrm>
              <a:prstGeom prst="rect">
                <a:avLst/>
              </a:prstGeom>
              <a:ln>
                <a:noFill/>
              </a:ln>
              <a:effectLst>
                <a:outerShdw blurRad="292100" dist="139700" dir="2700000" algn="tl" rotWithShape="0">
                  <a:srgbClr val="333333">
                    <a:alpha val="65000"/>
                  </a:srgbClr>
                </a:outerShdw>
              </a:effectLst>
            </p:spPr>
          </p:pic>
          <p:pic>
            <p:nvPicPr>
              <p:cNvPr id="44" name="Imagen 43" descr="Imagen que contiene persona, exterior, parado, niño&#10;&#10;Descripción generada automáticamente">
                <a:extLst>
                  <a:ext uri="{FF2B5EF4-FFF2-40B4-BE49-F238E27FC236}">
                    <a16:creationId xmlns:a16="http://schemas.microsoft.com/office/drawing/2014/main" id="{881134D4-AE4B-4A78-B275-8E6DBACCDF23}"/>
                  </a:ext>
                </a:extLst>
              </p:cNvPr>
              <p:cNvPicPr>
                <a:picLocks noChangeAspect="1"/>
              </p:cNvPicPr>
              <p:nvPr/>
            </p:nvPicPr>
            <p:blipFill rotWithShape="1">
              <a:blip r:embed="rId4" cstate="screen"/>
              <a:srcRect/>
              <a:stretch>
                <a:fillRect/>
              </a:stretch>
            </p:blipFill>
            <p:spPr>
              <a:xfrm rot="611867">
                <a:off x="10376339" y="4388348"/>
                <a:ext cx="1227073" cy="1299530"/>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5" name="Imagen 44">
                <a:extLst>
                  <a:ext uri="{FF2B5EF4-FFF2-40B4-BE49-F238E27FC236}">
                    <a16:creationId xmlns:a16="http://schemas.microsoft.com/office/drawing/2014/main" id="{B6E12B37-A277-4D54-AA66-F74CC09CE06E}"/>
                  </a:ext>
                </a:extLst>
              </p:cNvPr>
              <p:cNvPicPr>
                <a:picLocks noChangeAspect="1"/>
              </p:cNvPicPr>
              <p:nvPr/>
            </p:nvPicPr>
            <p:blipFill rotWithShape="1">
              <a:blip r:embed="rId5" cstate="screen"/>
              <a:srcRect l="-1758" r="-432"/>
              <a:stretch>
                <a:fillRect/>
              </a:stretch>
            </p:blipFill>
            <p:spPr>
              <a:xfrm rot="1458345">
                <a:off x="10848722" y="5314950"/>
                <a:ext cx="1056067" cy="1031663"/>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6" name="Imagen 45" descr="Imagen que contiene exterior, pasto, hombre, agua&#10;&#10;Descripción generada automáticamente">
                <a:extLst>
                  <a:ext uri="{FF2B5EF4-FFF2-40B4-BE49-F238E27FC236}">
                    <a16:creationId xmlns:a16="http://schemas.microsoft.com/office/drawing/2014/main" id="{86758CD0-D1CD-4A39-8056-CCD50B2E6919}"/>
                  </a:ext>
                </a:extLst>
              </p:cNvPr>
              <p:cNvPicPr>
                <a:picLocks noChangeAspect="1"/>
              </p:cNvPicPr>
              <p:nvPr/>
            </p:nvPicPr>
            <p:blipFill rotWithShape="1">
              <a:blip r:embed="rId6" cstate="screen"/>
              <a:srcRect/>
              <a:stretch>
                <a:fillRect/>
              </a:stretch>
            </p:blipFill>
            <p:spPr>
              <a:xfrm rot="66232">
                <a:off x="9089897" y="4323740"/>
                <a:ext cx="1300323" cy="1123014"/>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7" name="Imagen 46">
                <a:extLst>
                  <a:ext uri="{FF2B5EF4-FFF2-40B4-BE49-F238E27FC236}">
                    <a16:creationId xmlns:a16="http://schemas.microsoft.com/office/drawing/2014/main" id="{8A7892F4-12B0-4573-B355-35DBDFE4F6D9}"/>
                  </a:ext>
                </a:extLst>
              </p:cNvPr>
              <p:cNvPicPr>
                <a:picLocks noChangeAspect="1"/>
              </p:cNvPicPr>
              <p:nvPr/>
            </p:nvPicPr>
            <p:blipFill>
              <a:blip r:embed="rId7" cstate="screen"/>
              <a:stretch>
                <a:fillRect/>
              </a:stretch>
            </p:blipFill>
            <p:spPr>
              <a:xfrm rot="20911297">
                <a:off x="7844728" y="4506447"/>
                <a:ext cx="1284426" cy="1147990"/>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8" name="Imagen 47">
                <a:extLst>
                  <a:ext uri="{FF2B5EF4-FFF2-40B4-BE49-F238E27FC236}">
                    <a16:creationId xmlns:a16="http://schemas.microsoft.com/office/drawing/2014/main" id="{DAAC3C7A-2124-4D88-B09E-7514713CE616}"/>
                  </a:ext>
                </a:extLst>
              </p:cNvPr>
              <p:cNvPicPr>
                <a:picLocks noChangeAspect="1"/>
              </p:cNvPicPr>
              <p:nvPr/>
            </p:nvPicPr>
            <p:blipFill rotWithShape="1">
              <a:blip r:embed="rId8" cstate="screen"/>
              <a:srcRect/>
              <a:stretch>
                <a:fillRect/>
              </a:stretch>
            </p:blipFill>
            <p:spPr>
              <a:xfrm rot="504524">
                <a:off x="9850717" y="5222309"/>
                <a:ext cx="1272980" cy="1060729"/>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9" name="Imagen 48" descr="Un campo con árboles&#10;&#10;Descripción generada automáticamente">
                <a:extLst>
                  <a:ext uri="{FF2B5EF4-FFF2-40B4-BE49-F238E27FC236}">
                    <a16:creationId xmlns:a16="http://schemas.microsoft.com/office/drawing/2014/main" id="{F9A23B49-743B-4D7C-B89E-50AE571AF908}"/>
                  </a:ext>
                </a:extLst>
              </p:cNvPr>
              <p:cNvPicPr>
                <a:picLocks noChangeAspect="1"/>
              </p:cNvPicPr>
              <p:nvPr/>
            </p:nvPicPr>
            <p:blipFill>
              <a:blip r:embed="rId9" cstate="screen"/>
              <a:stretch>
                <a:fillRect/>
              </a:stretch>
            </p:blipFill>
            <p:spPr>
              <a:xfrm rot="21258366">
                <a:off x="8659815" y="5206600"/>
                <a:ext cx="1283876" cy="1123522"/>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0" name="Imagen 49">
                <a:extLst>
                  <a:ext uri="{FF2B5EF4-FFF2-40B4-BE49-F238E27FC236}">
                    <a16:creationId xmlns:a16="http://schemas.microsoft.com/office/drawing/2014/main" id="{00956EF0-E609-43C4-A6AD-6448C228E905}"/>
                  </a:ext>
                </a:extLst>
              </p:cNvPr>
              <p:cNvPicPr>
                <a:picLocks noChangeAspect="1"/>
              </p:cNvPicPr>
              <p:nvPr/>
            </p:nvPicPr>
            <p:blipFill rotWithShape="1">
              <a:blip r:embed="rId10" cstate="screen"/>
              <a:srcRect/>
              <a:stretch>
                <a:fillRect/>
              </a:stretch>
            </p:blipFill>
            <p:spPr>
              <a:xfrm rot="20689508">
                <a:off x="7588030" y="5252563"/>
                <a:ext cx="1182560" cy="1067353"/>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grpSp>
        <p:grpSp>
          <p:nvGrpSpPr>
            <p:cNvPr id="51" name="Grupo 50">
              <a:extLst>
                <a:ext uri="{FF2B5EF4-FFF2-40B4-BE49-F238E27FC236}">
                  <a16:creationId xmlns:a16="http://schemas.microsoft.com/office/drawing/2014/main" id="{CE28FF9A-8E6A-436F-8E84-8A4CCE383C67}"/>
                </a:ext>
              </a:extLst>
            </p:cNvPr>
            <p:cNvGrpSpPr/>
            <p:nvPr/>
          </p:nvGrpSpPr>
          <p:grpSpPr>
            <a:xfrm>
              <a:off x="612573" y="1370482"/>
              <a:ext cx="6287506" cy="4783541"/>
              <a:chOff x="612573" y="1370482"/>
              <a:chExt cx="6287506" cy="4783541"/>
            </a:xfrm>
          </p:grpSpPr>
          <p:pic>
            <p:nvPicPr>
              <p:cNvPr id="52" name="Picture 2" descr="Brush lines set and underlines elements leinwandbilder • bilder Zick-Zack-,  unterstreichen, Skizze | myloview.de">
                <a:extLst>
                  <a:ext uri="{FF2B5EF4-FFF2-40B4-BE49-F238E27FC236}">
                    <a16:creationId xmlns:a16="http://schemas.microsoft.com/office/drawing/2014/main" id="{48030219-44CC-4F1A-B3EF-70207870F61B}"/>
                  </a:ext>
                </a:extLst>
              </p:cNvPr>
              <p:cNvPicPr>
                <a:picLocks noChangeAspect="1" noChangeArrowheads="1"/>
              </p:cNvPicPr>
              <p:nvPr/>
            </p:nvPicPr>
            <p:blipFill rotWithShape="1">
              <a:blip r:embed="rId11">
                <a:clrChange>
                  <a:clrFrom>
                    <a:srgbClr val="FEFEFE"/>
                  </a:clrFrom>
                  <a:clrTo>
                    <a:srgbClr val="FEFEFE">
                      <a:alpha val="0"/>
                    </a:srgbClr>
                  </a:clrTo>
                </a:clrChange>
                <a:duotone>
                  <a:schemeClr val="accent6">
                    <a:shade val="45000"/>
                    <a:satMod val="135000"/>
                  </a:schemeClr>
                  <a:prstClr val="white"/>
                </a:duotone>
                <a:extLst>
                  <a:ext uri="{BEBA8EAE-BF5A-486C-A8C5-ECC9F3942E4B}">
                    <a14:imgProps xmlns:a14="http://schemas.microsoft.com/office/drawing/2010/main">
                      <a14:imgLayer r:embed="rId12">
                        <a14:imgEffect>
                          <a14:brightnessContrast bright="40000" contrast="-20000"/>
                        </a14:imgEffect>
                        <a14:imgEffect>
                          <a14:colorTemperature colorTemp="11200"/>
                        </a14:imgEffect>
                        <a14:imgEffect>
                          <a14:saturation sat="400000"/>
                        </a14:imgEffect>
                        <a14:imgEffect>
                          <a14:sharpenSoften amount="50000"/>
                        </a14:imgEffect>
                      </a14:imgLayer>
                    </a14:imgProps>
                  </a:ext>
                  <a:ext uri="{28A0092B-C50C-407E-A947-70E740481C1C}">
                    <a14:useLocalDpi xmlns:a14="http://schemas.microsoft.com/office/drawing/2010/main" val="0"/>
                  </a:ext>
                </a:extLst>
              </a:blip>
              <a:srcRect l="14026" t="6359" r="15003" b="83682"/>
              <a:stretch>
                <a:fillRect/>
              </a:stretch>
            </p:blipFill>
            <p:spPr bwMode="auto">
              <a:xfrm>
                <a:off x="3261954" y="5988476"/>
                <a:ext cx="2024114" cy="165547"/>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oogle Shape;305;p14">
                <a:extLst>
                  <a:ext uri="{FF2B5EF4-FFF2-40B4-BE49-F238E27FC236}">
                    <a16:creationId xmlns:a16="http://schemas.microsoft.com/office/drawing/2014/main" id="{76FF14E1-AB9D-486E-98FF-39727B9FC779}"/>
                  </a:ext>
                </a:extLst>
              </p:cNvPr>
              <p:cNvGrpSpPr/>
              <p:nvPr/>
            </p:nvGrpSpPr>
            <p:grpSpPr>
              <a:xfrm>
                <a:off x="3832521" y="1370482"/>
                <a:ext cx="3067050" cy="1588114"/>
                <a:chOff x="9909" y="1542"/>
                <a:chExt cx="6036" cy="3598"/>
              </a:xfrm>
            </p:grpSpPr>
            <p:grpSp>
              <p:nvGrpSpPr>
                <p:cNvPr id="70" name="Google Shape;306;p14">
                  <a:extLst>
                    <a:ext uri="{FF2B5EF4-FFF2-40B4-BE49-F238E27FC236}">
                      <a16:creationId xmlns:a16="http://schemas.microsoft.com/office/drawing/2014/main" id="{28C87479-939F-4114-848F-D3C0A353E62A}"/>
                    </a:ext>
                  </a:extLst>
                </p:cNvPr>
                <p:cNvGrpSpPr/>
                <p:nvPr/>
              </p:nvGrpSpPr>
              <p:grpSpPr>
                <a:xfrm>
                  <a:off x="9971" y="1665"/>
                  <a:ext cx="5974" cy="3475"/>
                  <a:chOff x="754" y="4464"/>
                  <a:chExt cx="3055" cy="3475"/>
                </a:xfrm>
              </p:grpSpPr>
              <p:sp>
                <p:nvSpPr>
                  <p:cNvPr id="73" name="Google Shape;307;p14">
                    <a:extLst>
                      <a:ext uri="{FF2B5EF4-FFF2-40B4-BE49-F238E27FC236}">
                        <a16:creationId xmlns:a16="http://schemas.microsoft.com/office/drawing/2014/main" id="{CCFCB364-C0EC-449A-9222-78DA06E55620}"/>
                      </a:ext>
                    </a:extLst>
                  </p:cNvPr>
                  <p:cNvSpPr/>
                  <p:nvPr/>
                </p:nvSpPr>
                <p:spPr>
                  <a:xfrm>
                    <a:off x="754" y="4464"/>
                    <a:ext cx="3055" cy="3475"/>
                  </a:xfrm>
                  <a:prstGeom prst="roundRect">
                    <a:avLst>
                      <a:gd name="adj" fmla="val 10608"/>
                    </a:avLst>
                  </a:prstGeom>
                  <a:solidFill>
                    <a:schemeClr val="accent6">
                      <a:lumMod val="20000"/>
                      <a:lumOff val="80000"/>
                    </a:schemeClr>
                  </a:solid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panose="020F0502020204030204"/>
                      <a:ea typeface="Calibri" panose="020F0502020204030204"/>
                      <a:cs typeface="Calibri" panose="020F0502020204030204"/>
                      <a:sym typeface="Calibri" panose="020F0502020204030204"/>
                    </a:endParaRPr>
                  </a:p>
                </p:txBody>
              </p:sp>
              <p:sp>
                <p:nvSpPr>
                  <p:cNvPr id="74" name="Google Shape;308;p14">
                    <a:extLst>
                      <a:ext uri="{FF2B5EF4-FFF2-40B4-BE49-F238E27FC236}">
                        <a16:creationId xmlns:a16="http://schemas.microsoft.com/office/drawing/2014/main" id="{8C78DD93-3D0E-4AFF-B82F-13DA63A79230}"/>
                      </a:ext>
                    </a:extLst>
                  </p:cNvPr>
                  <p:cNvSpPr txBox="1"/>
                  <p:nvPr/>
                </p:nvSpPr>
                <p:spPr>
                  <a:xfrm>
                    <a:off x="754" y="7003"/>
                    <a:ext cx="3055" cy="8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latin typeface="Quattrocento Sans"/>
                        <a:ea typeface="Quattrocento Sans"/>
                        <a:cs typeface="Quattrocento Sans"/>
                        <a:sym typeface="Quattrocento Sans"/>
                      </a:rPr>
                      <a:t>FERTILIZER SAVING</a:t>
                    </a:r>
                    <a:endParaRPr lang="es-MX" sz="1200" dirty="0">
                      <a:solidFill>
                        <a:schemeClr val="bg1"/>
                      </a:solidFill>
                    </a:endParaRPr>
                  </a:p>
                </p:txBody>
              </p:sp>
            </p:grpSp>
            <p:pic>
              <p:nvPicPr>
                <p:cNvPr id="71" name="Google Shape;309;p14">
                  <a:extLst>
                    <a:ext uri="{FF2B5EF4-FFF2-40B4-BE49-F238E27FC236}">
                      <a16:creationId xmlns:a16="http://schemas.microsoft.com/office/drawing/2014/main" id="{C7981CA2-1DC5-4D5B-A11E-FE2807F6A1C9}"/>
                    </a:ext>
                  </a:extLst>
                </p:cNvPr>
                <p:cNvPicPr preferRelativeResize="0"/>
                <p:nvPr/>
              </p:nvPicPr>
              <p:blipFill rotWithShape="1">
                <a:blip r:embed="rId13" cstate="screen">
                  <a:biLevel thresh="25000"/>
                  <a:extLst>
                    <a:ext uri="{BEBA8EAE-BF5A-486C-A8C5-ECC9F3942E4B}">
                      <a14:imgProps xmlns:a14="http://schemas.microsoft.com/office/drawing/2010/main">
                        <a14:imgLayer r:embed="rId14">
                          <a14:imgEffect>
                            <a14:brightnessContrast bright="-40000" contrast="-40000"/>
                          </a14:imgEffect>
                        </a14:imgLayer>
                      </a14:imgProps>
                    </a:ext>
                  </a:extLst>
                </a:blip>
                <a:srcRect/>
                <a:stretch>
                  <a:fillRect/>
                </a:stretch>
              </p:blipFill>
              <p:spPr>
                <a:xfrm>
                  <a:off x="14200" y="2299"/>
                  <a:ext cx="1521" cy="1521"/>
                </a:xfrm>
                <a:prstGeom prst="rect">
                  <a:avLst/>
                </a:prstGeom>
                <a:noFill/>
                <a:ln>
                  <a:noFill/>
                </a:ln>
                <a:effectLst>
                  <a:outerShdw blurRad="50800" dist="38100" dir="2700000" algn="tl" rotWithShape="0">
                    <a:srgbClr val="000000">
                      <a:alpha val="40000"/>
                    </a:srgbClr>
                  </a:outerShdw>
                </a:effectLst>
              </p:spPr>
            </p:pic>
            <p:sp>
              <p:nvSpPr>
                <p:cNvPr id="72" name="Google Shape;310;p14">
                  <a:extLst>
                    <a:ext uri="{FF2B5EF4-FFF2-40B4-BE49-F238E27FC236}">
                      <a16:creationId xmlns:a16="http://schemas.microsoft.com/office/drawing/2014/main" id="{CAAB9A26-8510-4764-A9D0-B24A27B44E8D}"/>
                    </a:ext>
                  </a:extLst>
                </p:cNvPr>
                <p:cNvSpPr txBox="1"/>
                <p:nvPr/>
              </p:nvSpPr>
              <p:spPr>
                <a:xfrm>
                  <a:off x="9909" y="1542"/>
                  <a:ext cx="4459" cy="2604"/>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effectLst>
                        <a:outerShdw blurRad="38100" dist="38100" dir="2700000" algn="tl">
                          <a:srgbClr val="000000">
                            <a:alpha val="43137"/>
                          </a:srgbClr>
                        </a:outerShdw>
                      </a:effectLst>
                      <a:latin typeface="Quattrocento Sans" panose="020B0502050000020003"/>
                      <a:ea typeface="Quattrocento Sans" panose="020B0502050000020003"/>
                      <a:cs typeface="Quattrocento Sans" panose="020B0502050000020003"/>
                      <a:sym typeface="Quattrocento Sans" panose="020B0502050000020003"/>
                    </a:rPr>
                    <a:t>30%</a:t>
                  </a:r>
                  <a:endParaRPr lang="es-MX" sz="8000" dirty="0">
                    <a:solidFill>
                      <a:schemeClr val="bg1"/>
                    </a:solidFill>
                    <a:effectLst>
                      <a:outerShdw blurRad="38100" dist="38100" dir="2700000" algn="tl">
                        <a:srgbClr val="000000">
                          <a:alpha val="43137"/>
                        </a:srgbClr>
                      </a:outerShdw>
                    </a:effectLst>
                  </a:endParaRPr>
                </a:p>
              </p:txBody>
            </p:sp>
          </p:grpSp>
          <p:grpSp>
            <p:nvGrpSpPr>
              <p:cNvPr id="54" name="Google Shape;311;p14">
                <a:extLst>
                  <a:ext uri="{FF2B5EF4-FFF2-40B4-BE49-F238E27FC236}">
                    <a16:creationId xmlns:a16="http://schemas.microsoft.com/office/drawing/2014/main" id="{DD30DD62-040B-45A5-BA00-79C69633507E}"/>
                  </a:ext>
                </a:extLst>
              </p:cNvPr>
              <p:cNvGrpSpPr/>
              <p:nvPr/>
            </p:nvGrpSpPr>
            <p:grpSpPr>
              <a:xfrm>
                <a:off x="616590" y="1370482"/>
                <a:ext cx="3020810" cy="1588114"/>
                <a:chOff x="3580" y="1542"/>
                <a:chExt cx="5945" cy="3598"/>
              </a:xfrm>
            </p:grpSpPr>
            <p:grpSp>
              <p:nvGrpSpPr>
                <p:cNvPr id="66" name="Google Shape;312;p14">
                  <a:extLst>
                    <a:ext uri="{FF2B5EF4-FFF2-40B4-BE49-F238E27FC236}">
                      <a16:creationId xmlns:a16="http://schemas.microsoft.com/office/drawing/2014/main" id="{A52D42D7-0361-4B9B-916B-84391ABA2435}"/>
                    </a:ext>
                  </a:extLst>
                </p:cNvPr>
                <p:cNvGrpSpPr/>
                <p:nvPr/>
              </p:nvGrpSpPr>
              <p:grpSpPr>
                <a:xfrm>
                  <a:off x="3580" y="1665"/>
                  <a:ext cx="5945" cy="3475"/>
                  <a:chOff x="1252" y="4464"/>
                  <a:chExt cx="3040" cy="3475"/>
                </a:xfrm>
              </p:grpSpPr>
              <p:sp>
                <p:nvSpPr>
                  <p:cNvPr id="68" name="Google Shape;313;p14">
                    <a:extLst>
                      <a:ext uri="{FF2B5EF4-FFF2-40B4-BE49-F238E27FC236}">
                        <a16:creationId xmlns:a16="http://schemas.microsoft.com/office/drawing/2014/main" id="{63CB3E06-A9AC-4AD2-BC0E-C97311AAFAAE}"/>
                      </a:ext>
                    </a:extLst>
                  </p:cNvPr>
                  <p:cNvSpPr/>
                  <p:nvPr/>
                </p:nvSpPr>
                <p:spPr>
                  <a:xfrm>
                    <a:off x="1252" y="4464"/>
                    <a:ext cx="3040" cy="3475"/>
                  </a:xfrm>
                  <a:prstGeom prst="roundRect">
                    <a:avLst>
                      <a:gd name="adj" fmla="val 10608"/>
                    </a:avLst>
                  </a:prstGeom>
                  <a:solidFill>
                    <a:schemeClr val="accent6">
                      <a:lumMod val="60000"/>
                      <a:lumOff val="40000"/>
                    </a:schemeClr>
                  </a:solidFill>
                  <a:ln w="57150" cap="flat" cmpd="sng">
                    <a:solidFill>
                      <a:schemeClr val="accent6">
                        <a:lumMod val="75000"/>
                      </a:schemeClr>
                    </a:solidFill>
                    <a:prstDash val="solid"/>
                    <a:miter lim="800000"/>
                    <a:headEnd type="none" w="sm" len="sm"/>
                    <a:tailEnd type="none" w="sm" len="sm"/>
                  </a:ln>
                  <a:effectLst>
                    <a:glow rad="101600">
                      <a:schemeClr val="bg1">
                        <a:alpha val="60000"/>
                      </a:schemeClr>
                    </a:glo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dirty="0">
                      <a:solidFill>
                        <a:schemeClr val="accent6">
                          <a:lumMod val="75000"/>
                        </a:schemeClr>
                      </a:solidFill>
                      <a:effectLst>
                        <a:glow rad="139700">
                          <a:schemeClr val="accent6">
                            <a:satMod val="175000"/>
                            <a:alpha val="40000"/>
                          </a:schemeClr>
                        </a:glow>
                      </a:effectLst>
                      <a:latin typeface="Calibri" panose="020F0502020204030204"/>
                      <a:ea typeface="Calibri" panose="020F0502020204030204"/>
                      <a:cs typeface="Calibri" panose="020F0502020204030204"/>
                      <a:sym typeface="Calibri" panose="020F0502020204030204"/>
                    </a:endParaRPr>
                  </a:p>
                </p:txBody>
              </p:sp>
              <p:sp>
                <p:nvSpPr>
                  <p:cNvPr id="69" name="Google Shape;314;p14">
                    <a:extLst>
                      <a:ext uri="{FF2B5EF4-FFF2-40B4-BE49-F238E27FC236}">
                        <a16:creationId xmlns:a16="http://schemas.microsoft.com/office/drawing/2014/main" id="{962CBDA8-C2B4-49E7-9AEC-7B6C38076F5E}"/>
                      </a:ext>
                    </a:extLst>
                  </p:cNvPr>
                  <p:cNvSpPr txBox="1"/>
                  <p:nvPr/>
                </p:nvSpPr>
                <p:spPr>
                  <a:xfrm>
                    <a:off x="1299" y="6927"/>
                    <a:ext cx="2939" cy="8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latin typeface="Quattrocento Sans"/>
                        <a:sym typeface="Quattrocento Sans"/>
                      </a:rPr>
                      <a:t>WATER SAVING</a:t>
                    </a:r>
                    <a:endParaRPr lang="es-MX" sz="1200" dirty="0">
                      <a:solidFill>
                        <a:schemeClr val="bg1"/>
                      </a:solidFill>
                    </a:endParaRPr>
                  </a:p>
                </p:txBody>
              </p:sp>
            </p:grpSp>
            <p:sp>
              <p:nvSpPr>
                <p:cNvPr id="67" name="Google Shape;316;p14">
                  <a:extLst>
                    <a:ext uri="{FF2B5EF4-FFF2-40B4-BE49-F238E27FC236}">
                      <a16:creationId xmlns:a16="http://schemas.microsoft.com/office/drawing/2014/main" id="{F1D815FA-F465-45C2-94E0-6DE3F0476ECC}"/>
                    </a:ext>
                  </a:extLst>
                </p:cNvPr>
                <p:cNvSpPr txBox="1"/>
                <p:nvPr/>
              </p:nvSpPr>
              <p:spPr>
                <a:xfrm>
                  <a:off x="3581" y="1542"/>
                  <a:ext cx="4292" cy="2604"/>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latin typeface="Quattrocento Sans" panose="020B0502050000020003"/>
                      <a:ea typeface="Quattrocento Sans" panose="020B0502050000020003"/>
                      <a:cs typeface="Quattrocento Sans" panose="020B0502050000020003"/>
                      <a:sym typeface="Quattrocento Sans" panose="020B0502050000020003"/>
                    </a:rPr>
                    <a:t>35%</a:t>
                  </a:r>
                  <a:endParaRPr lang="es-MX" sz="1200" dirty="0">
                    <a:solidFill>
                      <a:schemeClr val="bg1"/>
                    </a:solidFill>
                  </a:endParaRPr>
                </a:p>
              </p:txBody>
            </p:sp>
          </p:grpSp>
          <p:pic>
            <p:nvPicPr>
              <p:cNvPr id="55" name="Google Shape;317;p14">
                <a:extLst>
                  <a:ext uri="{FF2B5EF4-FFF2-40B4-BE49-F238E27FC236}">
                    <a16:creationId xmlns:a16="http://schemas.microsoft.com/office/drawing/2014/main" id="{B64E81FE-3E3C-4013-A572-5818459B57F3}"/>
                  </a:ext>
                </a:extLst>
              </p:cNvPr>
              <p:cNvPicPr preferRelativeResize="0"/>
              <p:nvPr/>
            </p:nvPicPr>
            <p:blipFill rotWithShape="1">
              <a:blip r:embed="rId15" cstate="screen">
                <a:biLevel thresh="25000"/>
                <a:extLst>
                  <a:ext uri="{BEBA8EAE-BF5A-486C-A8C5-ECC9F3942E4B}">
                    <a14:imgProps xmlns:a14="http://schemas.microsoft.com/office/drawing/2010/main">
                      <a14:imgLayer r:embed="rId16">
                        <a14:imgEffect>
                          <a14:brightnessContrast bright="-40000" contrast="-40000"/>
                        </a14:imgEffect>
                      </a14:imgLayer>
                    </a14:imgProps>
                  </a:ext>
                </a:extLst>
              </a:blip>
              <a:srcRect/>
              <a:stretch>
                <a:fillRect/>
              </a:stretch>
            </p:blipFill>
            <p:spPr>
              <a:xfrm>
                <a:off x="2696351" y="1659593"/>
                <a:ext cx="762697" cy="672234"/>
              </a:xfrm>
              <a:prstGeom prst="rect">
                <a:avLst/>
              </a:prstGeom>
              <a:noFill/>
              <a:ln>
                <a:noFill/>
              </a:ln>
              <a:effectLst>
                <a:outerShdw blurRad="50800" dist="38100" dir="2700000" algn="tl" rotWithShape="0">
                  <a:srgbClr val="000000">
                    <a:alpha val="40000"/>
                  </a:srgbClr>
                </a:outerShdw>
              </a:effectLst>
            </p:spPr>
          </p:pic>
          <p:grpSp>
            <p:nvGrpSpPr>
              <p:cNvPr id="56" name="Grupo 55">
                <a:extLst>
                  <a:ext uri="{FF2B5EF4-FFF2-40B4-BE49-F238E27FC236}">
                    <a16:creationId xmlns:a16="http://schemas.microsoft.com/office/drawing/2014/main" id="{0C5D8EC7-E763-4679-838C-4638AC95DD79}"/>
                  </a:ext>
                </a:extLst>
              </p:cNvPr>
              <p:cNvGrpSpPr/>
              <p:nvPr/>
            </p:nvGrpSpPr>
            <p:grpSpPr>
              <a:xfrm>
                <a:off x="617099" y="4620085"/>
                <a:ext cx="6282980" cy="1491736"/>
                <a:chOff x="8828498" y="4596514"/>
                <a:chExt cx="4659311" cy="1140746"/>
              </a:xfrm>
              <a:effectLst>
                <a:glow rad="101600">
                  <a:schemeClr val="bg1">
                    <a:alpha val="60000"/>
                  </a:schemeClr>
                </a:glow>
              </a:effectLst>
            </p:grpSpPr>
            <p:sp>
              <p:nvSpPr>
                <p:cNvPr id="63" name="Google Shape;70;p2">
                  <a:extLst>
                    <a:ext uri="{FF2B5EF4-FFF2-40B4-BE49-F238E27FC236}">
                      <a16:creationId xmlns:a16="http://schemas.microsoft.com/office/drawing/2014/main" id="{6E4D5229-A6B9-4408-939B-5BEC2CBD3B3C}"/>
                    </a:ext>
                  </a:extLst>
                </p:cNvPr>
                <p:cNvSpPr txBox="1"/>
                <p:nvPr/>
              </p:nvSpPr>
              <p:spPr>
                <a:xfrm>
                  <a:off x="9519629" y="4596514"/>
                  <a:ext cx="3968180" cy="776657"/>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6000" b="1" dirty="0">
                      <a:solidFill>
                        <a:srgbClr val="AD4949"/>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57</a:t>
                  </a:r>
                  <a:r>
                    <a:rPr lang="es-MX" sz="6000" b="1" dirty="0">
                      <a:solidFill>
                        <a:srgbClr val="AD4949"/>
                      </a:solidFill>
                      <a:latin typeface="Agency FB" panose="020B0503020202020204" pitchFamily="34" charset="0"/>
                      <a:ea typeface="Quattrocento Sans" panose="020B0502050000020003"/>
                      <a:cs typeface="Quattrocento Sans" panose="020B0502050000020003"/>
                      <a:sym typeface="Quattrocento Sans" panose="020B0502050000020003"/>
                    </a:rPr>
                    <a:t>%</a:t>
                  </a:r>
                  <a:r>
                    <a:rPr lang="es-MX" sz="6000" b="1" dirty="0">
                      <a:solidFill>
                        <a:srgbClr val="C00000"/>
                      </a:solidFill>
                      <a:latin typeface="Agency FB" panose="020B0503020202020204" pitchFamily="34" charset="0"/>
                      <a:ea typeface="Quattrocento Sans" panose="020B0502050000020003"/>
                      <a:cs typeface="Quattrocento Sans" panose="020B0502050000020003"/>
                      <a:sym typeface="Quattrocento Sans" panose="020B0502050000020003"/>
                    </a:rPr>
                    <a:t> </a:t>
                  </a:r>
                  <a:r>
                    <a:rPr lang="es-MX" sz="6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 35%</a:t>
                  </a:r>
                  <a:r>
                    <a:rPr lang="es-MX" sz="60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 </a:t>
                  </a:r>
                  <a:r>
                    <a:rPr lang="es-MX" sz="6000" b="1">
                      <a:solidFill>
                        <a:srgbClr val="C00000"/>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 22</a:t>
                  </a:r>
                  <a:r>
                    <a:rPr lang="es-MX" sz="60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a:t>
                  </a:r>
                  <a:endParaRPr lang="es-MX" sz="1200"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endParaRPr>
                </a:p>
              </p:txBody>
            </p:sp>
            <p:pic>
              <p:nvPicPr>
                <p:cNvPr id="64" name="Google Shape;107;p5">
                  <a:extLst>
                    <a:ext uri="{FF2B5EF4-FFF2-40B4-BE49-F238E27FC236}">
                      <a16:creationId xmlns:a16="http://schemas.microsoft.com/office/drawing/2014/main" id="{17BE5902-5548-49DF-8493-EF4FAB4C924E}"/>
                    </a:ext>
                  </a:extLst>
                </p:cNvPr>
                <p:cNvPicPr preferRelativeResize="0"/>
                <p:nvPr/>
              </p:nvPicPr>
              <p:blipFill rotWithShape="1">
                <a:blip r:embed="rId17" cstate="screen">
                  <a:duotone>
                    <a:prstClr val="black"/>
                    <a:srgbClr val="FF0000">
                      <a:tint val="45000"/>
                      <a:satMod val="400000"/>
                    </a:srgbClr>
                  </a:duotone>
                  <a:extLst>
                    <a:ext uri="{BEBA8EAE-BF5A-486C-A8C5-ECC9F3942E4B}">
                      <a14:imgProps xmlns:a14="http://schemas.microsoft.com/office/drawing/2010/main">
                        <a14:imgLayer r:embed="rId18">
                          <a14:imgEffect>
                            <a14:brightnessContrast bright="-20000" contrast="-40000"/>
                          </a14:imgEffect>
                          <a14:imgEffect>
                            <a14:colorTemperature colorTemp="11200"/>
                          </a14:imgEffect>
                          <a14:imgEffect>
                            <a14:saturation sat="400000"/>
                          </a14:imgEffect>
                        </a14:imgLayer>
                      </a14:imgProps>
                    </a:ext>
                  </a:extLst>
                </a:blip>
                <a:srcRect/>
                <a:stretch>
                  <a:fillRect/>
                </a:stretch>
              </p:blipFill>
              <p:spPr>
                <a:xfrm>
                  <a:off x="8828498" y="4713473"/>
                  <a:ext cx="884441" cy="924341"/>
                </a:xfrm>
                <a:prstGeom prst="rect">
                  <a:avLst/>
                </a:prstGeom>
                <a:noFill/>
                <a:ln>
                  <a:noFill/>
                </a:ln>
              </p:spPr>
            </p:pic>
            <p:sp>
              <p:nvSpPr>
                <p:cNvPr id="65" name="Google Shape;70;p2">
                  <a:extLst>
                    <a:ext uri="{FF2B5EF4-FFF2-40B4-BE49-F238E27FC236}">
                      <a16:creationId xmlns:a16="http://schemas.microsoft.com/office/drawing/2014/main" id="{B7C5BCD8-D1AB-4260-8607-7C4B34A24F55}"/>
                    </a:ext>
                  </a:extLst>
                </p:cNvPr>
                <p:cNvSpPr txBox="1"/>
                <p:nvPr/>
              </p:nvSpPr>
              <p:spPr>
                <a:xfrm>
                  <a:off x="10227237" y="5290107"/>
                  <a:ext cx="2602654" cy="447153"/>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3200" dirty="0">
                      <a:solidFill>
                        <a:srgbClr val="115E21"/>
                      </a:solidFill>
                      <a:latin typeface="Agency FB" panose="020B0503020202020204" pitchFamily="34" charset="0"/>
                      <a:ea typeface="Quattrocento Sans" panose="020B0502050000020003"/>
                      <a:cs typeface="Quattrocento Sans" panose="020B0502050000020003"/>
                      <a:sym typeface="Quattrocento Sans" panose="020B0502050000020003"/>
                    </a:rPr>
                    <a:t>Ahorro de agua</a:t>
                  </a:r>
                  <a:endParaRPr lang="es-MX" dirty="0">
                    <a:solidFill>
                      <a:srgbClr val="115E21"/>
                    </a:solidFill>
                    <a:latin typeface="Agency FB" panose="020B0503020202020204" pitchFamily="34" charset="0"/>
                  </a:endParaRPr>
                </a:p>
              </p:txBody>
            </p:sp>
          </p:grpSp>
          <p:sp>
            <p:nvSpPr>
              <p:cNvPr id="57" name="Rectángulo: esquinas redondeadas 22">
                <a:extLst>
                  <a:ext uri="{FF2B5EF4-FFF2-40B4-BE49-F238E27FC236}">
                    <a16:creationId xmlns:a16="http://schemas.microsoft.com/office/drawing/2014/main" id="{4BBB37CC-C407-496B-AF1E-30389748202A}"/>
                  </a:ext>
                </a:extLst>
              </p:cNvPr>
              <p:cNvSpPr/>
              <p:nvPr/>
            </p:nvSpPr>
            <p:spPr>
              <a:xfrm>
                <a:off x="1696953" y="3321228"/>
                <a:ext cx="865100" cy="865100"/>
              </a:xfrm>
              <a:prstGeom prst="roundRect">
                <a:avLst/>
              </a:prstGeom>
              <a:blipFill>
                <a:blip r:embed="rId19"/>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58" name="Rectángulo: esquinas redondeadas 23">
                <a:extLst>
                  <a:ext uri="{FF2B5EF4-FFF2-40B4-BE49-F238E27FC236}">
                    <a16:creationId xmlns:a16="http://schemas.microsoft.com/office/drawing/2014/main" id="{0B6CB7A7-6F4F-474B-8ED6-0F930701DB61}"/>
                  </a:ext>
                </a:extLst>
              </p:cNvPr>
              <p:cNvSpPr/>
              <p:nvPr/>
            </p:nvSpPr>
            <p:spPr>
              <a:xfrm>
                <a:off x="2781333" y="3321228"/>
                <a:ext cx="865100" cy="865100"/>
              </a:xfrm>
              <a:prstGeom prst="roundRect">
                <a:avLst/>
              </a:prstGeom>
              <a:blipFill>
                <a:blip r:embed="rId20"/>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59" name="Rectángulo: esquinas redondeadas 24">
                <a:extLst>
                  <a:ext uri="{FF2B5EF4-FFF2-40B4-BE49-F238E27FC236}">
                    <a16:creationId xmlns:a16="http://schemas.microsoft.com/office/drawing/2014/main" id="{CEB706AF-C1F0-4C93-B75D-1783E3234910}"/>
                  </a:ext>
                </a:extLst>
              </p:cNvPr>
              <p:cNvSpPr/>
              <p:nvPr/>
            </p:nvSpPr>
            <p:spPr>
              <a:xfrm>
                <a:off x="3865713" y="3321228"/>
                <a:ext cx="865100" cy="865100"/>
              </a:xfrm>
              <a:prstGeom prst="roundRect">
                <a:avLst/>
              </a:prstGeom>
              <a:blipFill>
                <a:blip r:embed="rId21"/>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0" name="Rectángulo: esquinas redondeadas 25">
                <a:extLst>
                  <a:ext uri="{FF2B5EF4-FFF2-40B4-BE49-F238E27FC236}">
                    <a16:creationId xmlns:a16="http://schemas.microsoft.com/office/drawing/2014/main" id="{BB53BCE0-90E5-4D1D-B602-892805B754D6}"/>
                  </a:ext>
                </a:extLst>
              </p:cNvPr>
              <p:cNvSpPr/>
              <p:nvPr/>
            </p:nvSpPr>
            <p:spPr>
              <a:xfrm>
                <a:off x="4950093" y="3321228"/>
                <a:ext cx="865100" cy="865100"/>
              </a:xfrm>
              <a:prstGeom prst="roundRect">
                <a:avLst/>
              </a:prstGeom>
              <a:blipFill>
                <a:blip r:embed="rId22"/>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1" name="Rectángulo: esquinas redondeadas 26">
                <a:extLst>
                  <a:ext uri="{FF2B5EF4-FFF2-40B4-BE49-F238E27FC236}">
                    <a16:creationId xmlns:a16="http://schemas.microsoft.com/office/drawing/2014/main" id="{7F5F0753-0AC5-4608-B823-F4A8B170BFF5}"/>
                  </a:ext>
                </a:extLst>
              </p:cNvPr>
              <p:cNvSpPr/>
              <p:nvPr/>
            </p:nvSpPr>
            <p:spPr>
              <a:xfrm>
                <a:off x="6034471" y="3321228"/>
                <a:ext cx="865100" cy="865100"/>
              </a:xfrm>
              <a:prstGeom prst="roundRect">
                <a:avLst/>
              </a:prstGeom>
              <a:blipFill>
                <a:blip r:embed="rId23"/>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2" name="Rectángulo: esquinas redondeadas 27">
                <a:extLst>
                  <a:ext uri="{FF2B5EF4-FFF2-40B4-BE49-F238E27FC236}">
                    <a16:creationId xmlns:a16="http://schemas.microsoft.com/office/drawing/2014/main" id="{7AABFE4B-6DD9-483B-B7FD-19B9BA614105}"/>
                  </a:ext>
                </a:extLst>
              </p:cNvPr>
              <p:cNvSpPr/>
              <p:nvPr/>
            </p:nvSpPr>
            <p:spPr>
              <a:xfrm>
                <a:off x="612573" y="3321228"/>
                <a:ext cx="865100" cy="865100"/>
              </a:xfrm>
              <a:prstGeom prst="roundRect">
                <a:avLst/>
              </a:prstGeom>
              <a:blipFill>
                <a:blip r:embed="rId24"/>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grpSp>
      </p:grpSp>
    </p:spTree>
    <p:extLst>
      <p:ext uri="{BB962C8B-B14F-4D97-AF65-F5344CB8AC3E}">
        <p14:creationId xmlns:p14="http://schemas.microsoft.com/office/powerpoint/2010/main" val="3225546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5" name="Imagen 4" descr="Imagen de la pantalla de un video juego&#10;&#10;Descripción generada automáticamente con confianza baja">
            <a:extLst>
              <a:ext uri="{FF2B5EF4-FFF2-40B4-BE49-F238E27FC236}">
                <a16:creationId xmlns:a16="http://schemas.microsoft.com/office/drawing/2014/main" id="{8DD2DF70-7654-40D2-A4DF-5407660A90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6627"/>
            <a:ext cx="12216046" cy="6645082"/>
          </a:xfrm>
          <a:prstGeom prst="rect">
            <a:avLst/>
          </a:prstGeom>
        </p:spPr>
      </p:pic>
      <p:pic>
        <p:nvPicPr>
          <p:cNvPr id="3" name="Imagen 2">
            <a:extLst>
              <a:ext uri="{FF2B5EF4-FFF2-40B4-BE49-F238E27FC236}">
                <a16:creationId xmlns:a16="http://schemas.microsoft.com/office/drawing/2014/main" id="{A7ED5978-1B21-49D2-90AE-DC30CB3C2650}"/>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5184603" y="5875284"/>
            <a:ext cx="2396797" cy="683172"/>
          </a:xfrm>
          <a:prstGeom prst="rect">
            <a:avLst/>
          </a:prstGeom>
          <a:effectLst>
            <a:glow rad="25400">
              <a:schemeClr val="bg1">
                <a:alpha val="60000"/>
              </a:schemeClr>
            </a:glow>
            <a:outerShdw blurRad="50800" dist="50800" dir="5400000" algn="ctr" rotWithShape="0">
              <a:schemeClr val="bg1">
                <a:alpha val="43000"/>
              </a:schemeClr>
            </a:outerShdw>
          </a:effectLst>
        </p:spPr>
      </p:pic>
      <p:pic>
        <p:nvPicPr>
          <p:cNvPr id="13" name="Imagen 12">
            <a:extLst>
              <a:ext uri="{FF2B5EF4-FFF2-40B4-BE49-F238E27FC236}">
                <a16:creationId xmlns:a16="http://schemas.microsoft.com/office/drawing/2014/main" id="{7BE181FB-A027-6B77-30B3-EEA0C9074F9E}"/>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tretch>
            <a:fillRect/>
          </a:stretch>
        </p:blipFill>
        <p:spPr>
          <a:xfrm>
            <a:off x="1168994" y="3324143"/>
            <a:ext cx="577163" cy="567038"/>
          </a:xfrm>
          <a:prstGeom prst="rect">
            <a:avLst/>
          </a:prstGeom>
        </p:spPr>
      </p:pic>
      <p:pic>
        <p:nvPicPr>
          <p:cNvPr id="17" name="Imagen 16">
            <a:extLst>
              <a:ext uri="{FF2B5EF4-FFF2-40B4-BE49-F238E27FC236}">
                <a16:creationId xmlns:a16="http://schemas.microsoft.com/office/drawing/2014/main" id="{1882BF85-C350-B1B1-4F54-D985AD955DEF}"/>
              </a:ext>
            </a:extLst>
          </p:cNvPr>
          <p:cNvPicPr>
            <a:picLocks noChangeAspect="1"/>
          </p:cNvPicPr>
          <p:nvPr/>
        </p:nvPicPr>
        <p:blipFill>
          <a:blip r:embed="rId7" cstate="screen">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145802" y="2080258"/>
            <a:ext cx="623547" cy="459144"/>
          </a:xfrm>
          <a:prstGeom prst="rect">
            <a:avLst/>
          </a:prstGeom>
        </p:spPr>
      </p:pic>
      <p:pic>
        <p:nvPicPr>
          <p:cNvPr id="20" name="Imagen 19">
            <a:extLst>
              <a:ext uri="{FF2B5EF4-FFF2-40B4-BE49-F238E27FC236}">
                <a16:creationId xmlns:a16="http://schemas.microsoft.com/office/drawing/2014/main" id="{EDD10012-02D5-6534-7C1B-D991E41F918A}"/>
              </a:ext>
            </a:extLst>
          </p:cNvPr>
          <p:cNvPicPr>
            <a:picLocks noChangeAspect="1"/>
          </p:cNvPicPr>
          <p:nvPr/>
        </p:nvPicPr>
        <p:blipFill>
          <a:blip r:embed="rId9" cstate="screen">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76877" y="2651074"/>
            <a:ext cx="561396" cy="561396"/>
          </a:xfrm>
          <a:prstGeom prst="rect">
            <a:avLst/>
          </a:prstGeom>
        </p:spPr>
      </p:pic>
      <p:sp>
        <p:nvSpPr>
          <p:cNvPr id="21" name="CuadroTexto 20">
            <a:extLst>
              <a:ext uri="{FF2B5EF4-FFF2-40B4-BE49-F238E27FC236}">
                <a16:creationId xmlns:a16="http://schemas.microsoft.com/office/drawing/2014/main" id="{C1F98B9F-ED8A-7B42-C454-B209F778A0B5}"/>
              </a:ext>
            </a:extLst>
          </p:cNvPr>
          <p:cNvSpPr txBox="1"/>
          <p:nvPr/>
        </p:nvSpPr>
        <p:spPr>
          <a:xfrm>
            <a:off x="1920414" y="1331204"/>
            <a:ext cx="6260047"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https://dtaamerica.com/dta-agricola</a:t>
            </a:r>
          </a:p>
        </p:txBody>
      </p:sp>
      <p:pic>
        <p:nvPicPr>
          <p:cNvPr id="23" name="Imagen 22">
            <a:extLst>
              <a:ext uri="{FF2B5EF4-FFF2-40B4-BE49-F238E27FC236}">
                <a16:creationId xmlns:a16="http://schemas.microsoft.com/office/drawing/2014/main" id="{C3A66331-E694-C39A-20B3-BCA494EA23AA}"/>
              </a:ext>
            </a:extLst>
          </p:cNvPr>
          <p:cNvPicPr>
            <a:picLocks noChangeAspect="1"/>
          </p:cNvPicPr>
          <p:nvPr/>
        </p:nvPicPr>
        <p:blipFill>
          <a:blip r:embed="rId11" cstate="screen">
            <a:duotone>
              <a:prstClr val="black"/>
              <a:schemeClr val="accent6">
                <a:tint val="45000"/>
                <a:satMod val="400000"/>
              </a:schemeClr>
            </a:duotone>
            <a:extLst>
              <a:ext uri="{BEBA8EAE-BF5A-486C-A8C5-ECC9F3942E4B}">
                <a14:imgProps xmlns:a14="http://schemas.microsoft.com/office/drawing/2010/main">
                  <a14:imgLayer r:embed="rId12">
                    <a14:imgEffect>
                      <a14:saturation sat="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30035" y="1318789"/>
            <a:ext cx="655080" cy="649797"/>
          </a:xfrm>
          <a:prstGeom prst="rect">
            <a:avLst/>
          </a:prstGeom>
        </p:spPr>
      </p:pic>
      <p:sp>
        <p:nvSpPr>
          <p:cNvPr id="26" name="CuadroTexto 25">
            <a:extLst>
              <a:ext uri="{FF2B5EF4-FFF2-40B4-BE49-F238E27FC236}">
                <a16:creationId xmlns:a16="http://schemas.microsoft.com/office/drawing/2014/main" id="{1AA76B78-F3B6-F46B-8C68-172BAB7502AF}"/>
              </a:ext>
            </a:extLst>
          </p:cNvPr>
          <p:cNvSpPr txBox="1"/>
          <p:nvPr/>
        </p:nvSpPr>
        <p:spPr>
          <a:xfrm>
            <a:off x="1920414" y="2011057"/>
            <a:ext cx="4652236"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contact@dtaamerica.com</a:t>
            </a:r>
          </a:p>
        </p:txBody>
      </p:sp>
      <p:sp>
        <p:nvSpPr>
          <p:cNvPr id="27" name="CuadroTexto 26">
            <a:extLst>
              <a:ext uri="{FF2B5EF4-FFF2-40B4-BE49-F238E27FC236}">
                <a16:creationId xmlns:a16="http://schemas.microsoft.com/office/drawing/2014/main" id="{E3A0D1C8-ECF2-B3C1-B980-CBEF321032DD}"/>
              </a:ext>
            </a:extLst>
          </p:cNvPr>
          <p:cNvSpPr txBox="1"/>
          <p:nvPr/>
        </p:nvSpPr>
        <p:spPr>
          <a:xfrm>
            <a:off x="1920414" y="2690910"/>
            <a:ext cx="6756978"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https://www.facebook.com/dtaagricola</a:t>
            </a:r>
          </a:p>
        </p:txBody>
      </p:sp>
      <p:sp>
        <p:nvSpPr>
          <p:cNvPr id="28" name="CuadroTexto 27">
            <a:extLst>
              <a:ext uri="{FF2B5EF4-FFF2-40B4-BE49-F238E27FC236}">
                <a16:creationId xmlns:a16="http://schemas.microsoft.com/office/drawing/2014/main" id="{B57416AC-1EBA-94A4-F0A3-F8DE048FADD4}"/>
              </a:ext>
            </a:extLst>
          </p:cNvPr>
          <p:cNvSpPr txBox="1"/>
          <p:nvPr/>
        </p:nvSpPr>
        <p:spPr>
          <a:xfrm>
            <a:off x="1920414" y="3370762"/>
            <a:ext cx="2887329"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52 625 152 3176</a:t>
            </a:r>
          </a:p>
        </p:txBody>
      </p:sp>
      <p:pic>
        <p:nvPicPr>
          <p:cNvPr id="31" name="Imagen 30">
            <a:extLst>
              <a:ext uri="{FF2B5EF4-FFF2-40B4-BE49-F238E27FC236}">
                <a16:creationId xmlns:a16="http://schemas.microsoft.com/office/drawing/2014/main" id="{D7D8800E-2C14-5A6A-6058-A785FB2A98F6}"/>
              </a:ext>
            </a:extLst>
          </p:cNvPr>
          <p:cNvPicPr>
            <a:picLocks noChangeAspect="1"/>
          </p:cNvPicPr>
          <p:nvPr/>
        </p:nvPicPr>
        <p:blipFill>
          <a:blip r:embed="rId13" cstate="screen">
            <a:extLst>
              <a:ext uri="{BEBA8EAE-BF5A-486C-A8C5-ECC9F3942E4B}">
                <a14:imgProps xmlns:a14="http://schemas.microsoft.com/office/drawing/2010/main">
                  <a14:imgLayer r:embed="rId14">
                    <a14:imgEffect>
                      <a14:sharpenSoften amount="3000"/>
                    </a14:imgEffect>
                    <a14:imgEffect>
                      <a14:saturation sat="33000"/>
                    </a14:imgEffect>
                    <a14:imgEffect>
                      <a14:brightnessContrast bright="-27000"/>
                    </a14:imgEffect>
                  </a14:imgLayer>
                </a14:imgProps>
              </a:ext>
              <a:ext uri="{28A0092B-C50C-407E-A947-70E740481C1C}">
                <a14:useLocalDpi xmlns:a14="http://schemas.microsoft.com/office/drawing/2010/main"/>
              </a:ext>
            </a:extLst>
          </a:blip>
          <a:stretch>
            <a:fillRect/>
          </a:stretch>
        </p:blipFill>
        <p:spPr>
          <a:xfrm>
            <a:off x="4245591" y="78773"/>
            <a:ext cx="3700818" cy="1087031"/>
          </a:xfrm>
          <a:prstGeom prst="rect">
            <a:avLst/>
          </a:prstGeom>
        </p:spPr>
      </p:pic>
      <p:pic>
        <p:nvPicPr>
          <p:cNvPr id="6" name="Imagen 5">
            <a:extLst>
              <a:ext uri="{FF2B5EF4-FFF2-40B4-BE49-F238E27FC236}">
                <a16:creationId xmlns:a16="http://schemas.microsoft.com/office/drawing/2014/main" id="{6DF7839C-9205-A6A7-D154-BD6251237B70}"/>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contrast="63000"/>
                    </a14:imgEffect>
                  </a14:imgLayer>
                </a14:imgProps>
              </a:ext>
            </a:extLst>
          </a:blip>
          <a:stretch>
            <a:fillRect/>
          </a:stretch>
        </p:blipFill>
        <p:spPr>
          <a:xfrm>
            <a:off x="8758766" y="1172874"/>
            <a:ext cx="3036071" cy="3036071"/>
          </a:xfrm>
          <a:prstGeom prst="rect">
            <a:avLst/>
          </a:prstGeom>
        </p:spPr>
      </p:pic>
      <p:grpSp>
        <p:nvGrpSpPr>
          <p:cNvPr id="2" name="Grupo 1">
            <a:extLst>
              <a:ext uri="{FF2B5EF4-FFF2-40B4-BE49-F238E27FC236}">
                <a16:creationId xmlns:a16="http://schemas.microsoft.com/office/drawing/2014/main" id="{AF8E37AA-0764-E309-360F-77031F0529A2}"/>
              </a:ext>
            </a:extLst>
          </p:cNvPr>
          <p:cNvGrpSpPr/>
          <p:nvPr/>
        </p:nvGrpSpPr>
        <p:grpSpPr>
          <a:xfrm>
            <a:off x="-14605" y="6575424"/>
            <a:ext cx="12220575" cy="358141"/>
            <a:chOff x="-14605" y="6575424"/>
            <a:chExt cx="12220575" cy="358141"/>
          </a:xfrm>
        </p:grpSpPr>
        <p:sp>
          <p:nvSpPr>
            <p:cNvPr id="4" name="Google Shape;7;p21">
              <a:extLst>
                <a:ext uri="{FF2B5EF4-FFF2-40B4-BE49-F238E27FC236}">
                  <a16:creationId xmlns:a16="http://schemas.microsoft.com/office/drawing/2014/main" id="{FFE5593C-5E02-38CC-63C0-BA2705F3DE9D}"/>
                </a:ext>
              </a:extLst>
            </p:cNvPr>
            <p:cNvSpPr/>
            <p:nvPr/>
          </p:nvSpPr>
          <p:spPr>
            <a:xfrm>
              <a:off x="-14605" y="6575425"/>
              <a:ext cx="12220575" cy="35814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 name="Grupo 6">
              <a:extLst>
                <a:ext uri="{FF2B5EF4-FFF2-40B4-BE49-F238E27FC236}">
                  <a16:creationId xmlns:a16="http://schemas.microsoft.com/office/drawing/2014/main" id="{2C5E4459-57FE-9A11-38E6-2CBB8B5F3B09}"/>
                </a:ext>
              </a:extLst>
            </p:cNvPr>
            <p:cNvGrpSpPr/>
            <p:nvPr userDrawn="1"/>
          </p:nvGrpSpPr>
          <p:grpSpPr>
            <a:xfrm>
              <a:off x="1181369" y="6575424"/>
              <a:ext cx="10677709" cy="254636"/>
              <a:chOff x="1280759" y="6575424"/>
              <a:chExt cx="10677709" cy="254636"/>
            </a:xfrm>
          </p:grpSpPr>
          <p:pic>
            <p:nvPicPr>
              <p:cNvPr id="8" name="Google Shape;10;p21">
                <a:extLst>
                  <a:ext uri="{FF2B5EF4-FFF2-40B4-BE49-F238E27FC236}">
                    <a16:creationId xmlns:a16="http://schemas.microsoft.com/office/drawing/2014/main" id="{7B233C8B-D10E-5493-58BF-74CA9BAFE866}"/>
                  </a:ext>
                </a:extLst>
              </p:cNvPr>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280759" y="6628086"/>
                <a:ext cx="194534" cy="181519"/>
              </a:xfrm>
              <a:prstGeom prst="rect">
                <a:avLst/>
              </a:prstGeom>
              <a:noFill/>
              <a:ln>
                <a:noFill/>
              </a:ln>
            </p:spPr>
          </p:pic>
          <p:sp>
            <p:nvSpPr>
              <p:cNvPr id="9" name="Google Shape;11;p21">
                <a:extLst>
                  <a:ext uri="{FF2B5EF4-FFF2-40B4-BE49-F238E27FC236}">
                    <a16:creationId xmlns:a16="http://schemas.microsoft.com/office/drawing/2014/main" id="{597C405C-1FD0-F88E-9198-D090165462A3}"/>
                  </a:ext>
                </a:extLst>
              </p:cNvPr>
              <p:cNvSpPr txBox="1"/>
              <p:nvPr/>
            </p:nvSpPr>
            <p:spPr>
              <a:xfrm>
                <a:off x="1478923" y="6575424"/>
                <a:ext cx="10479545" cy="2152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lt1"/>
                    </a:solidFill>
                    <a:latin typeface="Calibri"/>
                    <a:ea typeface="Calibri"/>
                    <a:cs typeface="Calibri"/>
                    <a:sym typeface="Calibri"/>
                  </a:rPr>
                  <a:t>https://dtaamerica.com/dta-agricola   |            dta.labs.contact@gmail.com    |            625 152 3176    |             5a # 501, Cuauhtémoc, Chihuahua, México 31500</a:t>
                </a:r>
                <a:endParaRPr dirty="0"/>
              </a:p>
            </p:txBody>
          </p:sp>
          <p:pic>
            <p:nvPicPr>
              <p:cNvPr id="10" name="Google Shape;12;p21">
                <a:extLst>
                  <a:ext uri="{FF2B5EF4-FFF2-40B4-BE49-F238E27FC236}">
                    <a16:creationId xmlns:a16="http://schemas.microsoft.com/office/drawing/2014/main" id="{201C5767-98D0-993B-4196-CCE6BD48A0BB}"/>
                  </a:ext>
                </a:extLst>
              </p:cNvPr>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4145895" y="6595513"/>
                <a:ext cx="194534" cy="231025"/>
              </a:xfrm>
              <a:prstGeom prst="rect">
                <a:avLst/>
              </a:prstGeom>
              <a:noFill/>
              <a:ln>
                <a:noFill/>
              </a:ln>
            </p:spPr>
          </p:pic>
          <p:pic>
            <p:nvPicPr>
              <p:cNvPr id="11" name="Google Shape;13;p21">
                <a:extLst>
                  <a:ext uri="{FF2B5EF4-FFF2-40B4-BE49-F238E27FC236}">
                    <a16:creationId xmlns:a16="http://schemas.microsoft.com/office/drawing/2014/main" id="{54150DEB-A2FD-8FF6-2A88-FF1277C977F3}"/>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6562104" y="6635626"/>
                <a:ext cx="156591" cy="194434"/>
              </a:xfrm>
              <a:prstGeom prst="rect">
                <a:avLst/>
              </a:prstGeom>
              <a:noFill/>
              <a:ln>
                <a:noFill/>
              </a:ln>
            </p:spPr>
          </p:pic>
          <p:pic>
            <p:nvPicPr>
              <p:cNvPr id="12" name="Google Shape;14;p21">
                <a:extLst>
                  <a:ext uri="{FF2B5EF4-FFF2-40B4-BE49-F238E27FC236}">
                    <a16:creationId xmlns:a16="http://schemas.microsoft.com/office/drawing/2014/main" id="{57930452-834C-8325-5F78-E793A13DECC2}"/>
                  </a:ext>
                </a:extLst>
              </p:cNvPr>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8052001" y="6642074"/>
                <a:ext cx="156591" cy="163583"/>
              </a:xfrm>
              <a:prstGeom prst="rect">
                <a:avLst/>
              </a:prstGeom>
              <a:noFill/>
              <a:ln>
                <a:noFill/>
              </a:ln>
            </p:spPr>
          </p:pic>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upo 23">
            <a:extLst>
              <a:ext uri="{FF2B5EF4-FFF2-40B4-BE49-F238E27FC236}">
                <a16:creationId xmlns:a16="http://schemas.microsoft.com/office/drawing/2014/main" id="{FD03825C-C941-4217-B7B8-2706332C2E5F}"/>
              </a:ext>
            </a:extLst>
          </p:cNvPr>
          <p:cNvGrpSpPr/>
          <p:nvPr/>
        </p:nvGrpSpPr>
        <p:grpSpPr>
          <a:xfrm>
            <a:off x="479521" y="480297"/>
            <a:ext cx="11232958" cy="5521969"/>
            <a:chOff x="479521" y="480297"/>
            <a:chExt cx="11232958" cy="5521969"/>
          </a:xfrm>
        </p:grpSpPr>
        <p:sp>
          <p:nvSpPr>
            <p:cNvPr id="27" name="Globo: línea doblada 26">
              <a:extLst>
                <a:ext uri="{FF2B5EF4-FFF2-40B4-BE49-F238E27FC236}">
                  <a16:creationId xmlns:a16="http://schemas.microsoft.com/office/drawing/2014/main" id="{6F03AFC3-F626-4683-B124-A9D42EA91D4C}"/>
                </a:ext>
              </a:extLst>
            </p:cNvPr>
            <p:cNvSpPr/>
            <p:nvPr/>
          </p:nvSpPr>
          <p:spPr>
            <a:xfrm>
              <a:off x="9908078" y="2929554"/>
              <a:ext cx="1791581" cy="623455"/>
            </a:xfrm>
            <a:prstGeom prst="borderCallout2">
              <a:avLst>
                <a:gd name="adj1" fmla="val 53749"/>
                <a:gd name="adj2" fmla="val -3864"/>
                <a:gd name="adj3" fmla="val 53750"/>
                <a:gd name="adj4" fmla="val -18270"/>
                <a:gd name="adj5" fmla="val 54167"/>
                <a:gd name="adj6" fmla="val -18521"/>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accent6">
                      <a:lumMod val="50000"/>
                    </a:schemeClr>
                  </a:solidFill>
                  <a:latin typeface="Agency FB" panose="020B0503020202020204" pitchFamily="34" charset="0"/>
                </a:rPr>
                <a:t>Susceptibles a plagas y enfermedades</a:t>
              </a:r>
            </a:p>
          </p:txBody>
        </p:sp>
        <p:sp>
          <p:nvSpPr>
            <p:cNvPr id="25" name="Globo: línea doblada 24">
              <a:extLst>
                <a:ext uri="{FF2B5EF4-FFF2-40B4-BE49-F238E27FC236}">
                  <a16:creationId xmlns:a16="http://schemas.microsoft.com/office/drawing/2014/main" id="{79B820F5-100D-495C-A418-8333390894D6}"/>
                </a:ext>
              </a:extLst>
            </p:cNvPr>
            <p:cNvSpPr/>
            <p:nvPr/>
          </p:nvSpPr>
          <p:spPr>
            <a:xfrm>
              <a:off x="481167" y="2929553"/>
              <a:ext cx="1791581" cy="623455"/>
            </a:xfrm>
            <a:prstGeom prst="borderCallout2">
              <a:avLst>
                <a:gd name="adj1" fmla="val 55416"/>
                <a:gd name="adj2" fmla="val 104014"/>
                <a:gd name="adj3" fmla="val 55416"/>
                <a:gd name="adj4" fmla="val 114546"/>
                <a:gd name="adj5" fmla="val 55834"/>
                <a:gd name="adj6" fmla="val 115455"/>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accent6">
                      <a:lumMod val="50000"/>
                    </a:schemeClr>
                  </a:solidFill>
                  <a:latin typeface="Agency FB" panose="020B0503020202020204" pitchFamily="34" charset="0"/>
                </a:rPr>
                <a:t>Agricultura </a:t>
              </a:r>
              <a:br>
                <a:rPr lang="es-MX" dirty="0">
                  <a:solidFill>
                    <a:schemeClr val="accent6">
                      <a:lumMod val="50000"/>
                    </a:schemeClr>
                  </a:solidFill>
                  <a:latin typeface="Agency FB" panose="020B0503020202020204" pitchFamily="34" charset="0"/>
                </a:rPr>
              </a:br>
              <a:r>
                <a:rPr lang="es-MX" dirty="0">
                  <a:solidFill>
                    <a:schemeClr val="accent6">
                      <a:lumMod val="50000"/>
                    </a:schemeClr>
                  </a:solidFill>
                  <a:latin typeface="Agency FB" panose="020B0503020202020204" pitchFamily="34" charset="0"/>
                </a:rPr>
                <a:t>Intensiva</a:t>
              </a:r>
            </a:p>
          </p:txBody>
        </p:sp>
        <p:sp>
          <p:nvSpPr>
            <p:cNvPr id="20" name="Globo: línea doblada 19">
              <a:extLst>
                <a:ext uri="{FF2B5EF4-FFF2-40B4-BE49-F238E27FC236}">
                  <a16:creationId xmlns:a16="http://schemas.microsoft.com/office/drawing/2014/main" id="{03124BB3-2D3E-40DB-9548-78C317848B98}"/>
                </a:ext>
              </a:extLst>
            </p:cNvPr>
            <p:cNvSpPr/>
            <p:nvPr/>
          </p:nvSpPr>
          <p:spPr>
            <a:xfrm>
              <a:off x="479521" y="480297"/>
              <a:ext cx="1791581" cy="623455"/>
            </a:xfrm>
            <a:prstGeom prst="borderCallout2">
              <a:avLst>
                <a:gd name="adj1" fmla="val 112083"/>
                <a:gd name="adj2" fmla="val 50655"/>
                <a:gd name="adj3" fmla="val 147083"/>
                <a:gd name="adj4" fmla="val 50748"/>
                <a:gd name="adj5" fmla="val 237500"/>
                <a:gd name="adj6" fmla="val 134015"/>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s-MX" dirty="0">
                  <a:solidFill>
                    <a:schemeClr val="accent6">
                      <a:lumMod val="50000"/>
                    </a:schemeClr>
                  </a:solidFill>
                  <a:latin typeface="Agency FB" panose="020B0503020202020204" pitchFamily="34" charset="0"/>
                </a:rPr>
                <a:t>Importancia económica regional</a:t>
              </a:r>
            </a:p>
          </p:txBody>
        </p:sp>
        <p:sp>
          <p:nvSpPr>
            <p:cNvPr id="26" name="Globo: línea doblada 25">
              <a:extLst>
                <a:ext uri="{FF2B5EF4-FFF2-40B4-BE49-F238E27FC236}">
                  <a16:creationId xmlns:a16="http://schemas.microsoft.com/office/drawing/2014/main" id="{7B8B48FF-28EC-498F-880A-32DFD70CEB9D}"/>
                </a:ext>
              </a:extLst>
            </p:cNvPr>
            <p:cNvSpPr/>
            <p:nvPr/>
          </p:nvSpPr>
          <p:spPr>
            <a:xfrm>
              <a:off x="479521" y="5378810"/>
              <a:ext cx="1791581" cy="623455"/>
            </a:xfrm>
            <a:prstGeom prst="borderCallout2">
              <a:avLst>
                <a:gd name="adj1" fmla="val -7917"/>
                <a:gd name="adj2" fmla="val 50655"/>
                <a:gd name="adj3" fmla="val -31250"/>
                <a:gd name="adj4" fmla="val 50748"/>
                <a:gd name="adj5" fmla="val -132500"/>
                <a:gd name="adj6" fmla="val 132275"/>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accent6">
                      <a:lumMod val="50000"/>
                    </a:schemeClr>
                  </a:solidFill>
                  <a:latin typeface="Agency FB" panose="020B0503020202020204" pitchFamily="34" charset="0"/>
                </a:rPr>
                <a:t>Alta demanda de nutrientes</a:t>
              </a:r>
            </a:p>
          </p:txBody>
        </p:sp>
        <p:sp>
          <p:nvSpPr>
            <p:cNvPr id="28" name="Globo: línea doblada 27">
              <a:extLst>
                <a:ext uri="{FF2B5EF4-FFF2-40B4-BE49-F238E27FC236}">
                  <a16:creationId xmlns:a16="http://schemas.microsoft.com/office/drawing/2014/main" id="{DD717F96-6CC6-4CA7-A180-41F6C545B1E2}"/>
                </a:ext>
              </a:extLst>
            </p:cNvPr>
            <p:cNvSpPr/>
            <p:nvPr/>
          </p:nvSpPr>
          <p:spPr>
            <a:xfrm>
              <a:off x="9908078" y="480298"/>
              <a:ext cx="1804401" cy="623455"/>
            </a:xfrm>
            <a:prstGeom prst="borderCallout2">
              <a:avLst>
                <a:gd name="adj1" fmla="val 112083"/>
                <a:gd name="adj2" fmla="val 50655"/>
                <a:gd name="adj3" fmla="val 147083"/>
                <a:gd name="adj4" fmla="val 50748"/>
                <a:gd name="adj5" fmla="val 250834"/>
                <a:gd name="adj6" fmla="val -26572"/>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accent6">
                      <a:lumMod val="50000"/>
                    </a:schemeClr>
                  </a:solidFill>
                  <a:latin typeface="Agency FB" panose="020B0503020202020204" pitchFamily="34" charset="0"/>
                </a:rPr>
                <a:t>Sensibles al clima extremo</a:t>
              </a:r>
            </a:p>
          </p:txBody>
        </p:sp>
        <p:sp>
          <p:nvSpPr>
            <p:cNvPr id="29" name="Globo: línea doblada 28">
              <a:extLst>
                <a:ext uri="{FF2B5EF4-FFF2-40B4-BE49-F238E27FC236}">
                  <a16:creationId xmlns:a16="http://schemas.microsoft.com/office/drawing/2014/main" id="{B4986C8C-C976-445D-87C1-A6F4B0F05DEF}"/>
                </a:ext>
              </a:extLst>
            </p:cNvPr>
            <p:cNvSpPr/>
            <p:nvPr/>
          </p:nvSpPr>
          <p:spPr>
            <a:xfrm>
              <a:off x="9899231" y="5378811"/>
              <a:ext cx="1800428" cy="623455"/>
            </a:xfrm>
            <a:prstGeom prst="borderCallout2">
              <a:avLst>
                <a:gd name="adj1" fmla="val -12917"/>
                <a:gd name="adj2" fmla="val 51809"/>
                <a:gd name="adj3" fmla="val -44584"/>
                <a:gd name="adj4" fmla="val 51902"/>
                <a:gd name="adj5" fmla="val -150833"/>
                <a:gd name="adj6" fmla="val -28194"/>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accent6">
                      <a:lumMod val="50000"/>
                    </a:schemeClr>
                  </a:solidFill>
                  <a:latin typeface="Agency FB" panose="020B0503020202020204" pitchFamily="34" charset="0"/>
                </a:rPr>
                <a:t>Requieren riego eficiente</a:t>
              </a:r>
            </a:p>
          </p:txBody>
        </p:sp>
      </p:grpSp>
      <p:grpSp>
        <p:nvGrpSpPr>
          <p:cNvPr id="19" name="Grupo 18">
            <a:extLst>
              <a:ext uri="{FF2B5EF4-FFF2-40B4-BE49-F238E27FC236}">
                <a16:creationId xmlns:a16="http://schemas.microsoft.com/office/drawing/2014/main" id="{A4ED69C2-F1EE-4430-8625-E2499D68FDE0}"/>
              </a:ext>
            </a:extLst>
          </p:cNvPr>
          <p:cNvGrpSpPr/>
          <p:nvPr/>
        </p:nvGrpSpPr>
        <p:grpSpPr>
          <a:xfrm>
            <a:off x="2802193" y="1103752"/>
            <a:ext cx="6807654" cy="4017397"/>
            <a:chOff x="3229751" y="2548088"/>
            <a:chExt cx="6807654" cy="4017397"/>
          </a:xfrm>
        </p:grpSpPr>
        <p:pic>
          <p:nvPicPr>
            <p:cNvPr id="14" name="Imagen 13">
              <a:extLst>
                <a:ext uri="{FF2B5EF4-FFF2-40B4-BE49-F238E27FC236}">
                  <a16:creationId xmlns:a16="http://schemas.microsoft.com/office/drawing/2014/main" id="{067C2020-8BDA-43FA-8FFF-86788D6EF1E7}"/>
                </a:ext>
              </a:extLst>
            </p:cNvPr>
            <p:cNvPicPr>
              <a:picLocks noChangeAspect="1"/>
            </p:cNvPicPr>
            <p:nvPr/>
          </p:nvPicPr>
          <p:blipFill>
            <a:blip r:embed="rId2"/>
            <a:stretch>
              <a:fillRect/>
            </a:stretch>
          </p:blipFill>
          <p:spPr>
            <a:xfrm>
              <a:off x="3691577" y="2548088"/>
              <a:ext cx="5244742" cy="2950167"/>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C96ABA8D-B471-4FE2-8086-15669F0A686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6" b="89873" l="422" r="89451">
                          <a14:foregroundMark x1="9283" y1="57384" x2="9705" y2="46835"/>
                          <a14:foregroundMark x1="9705" y1="46835" x2="8650" y2="58017"/>
                          <a14:foregroundMark x1="8650" y1="58017" x2="9283" y2="59072"/>
                          <a14:foregroundMark x1="78692" y1="31224" x2="85865" y2="39662"/>
                          <a14:foregroundMark x1="85865" y1="39662" x2="83544" y2="39873"/>
                          <a14:foregroundMark x1="85232" y1="41772" x2="86287" y2="40717"/>
                          <a14:foregroundMark x1="80169" y1="71097" x2="81013" y2="73629"/>
                          <a14:foregroundMark x1="81224" y1="75105" x2="82911" y2="72574"/>
                          <a14:foregroundMark x1="64768" y1="90084" x2="62869" y2="89873"/>
                          <a14:foregroundMark x1="19198" y1="74684" x2="422" y2="81857"/>
                          <a14:foregroundMark x1="14135" y1="32489" x2="14557" y2="29747"/>
                          <a14:foregroundMark x1="22363" y1="25316" x2="24051" y2="21519"/>
                          <a14:backgroundMark x1="11814" y1="69831" x2="4641" y2="73840"/>
                          <a14:backgroundMark x1="14768" y1="72152" x2="12658" y2="72574"/>
                          <a14:backgroundMark x1="17722" y1="81013" x2="422" y2="85232"/>
                        </a14:backgroundRemoval>
                      </a14:imgEffect>
                    </a14:imgLayer>
                  </a14:imgProps>
                </a:ext>
              </a:extLst>
            </a:blip>
            <a:stretch>
              <a:fillRect/>
            </a:stretch>
          </p:blipFill>
          <p:spPr>
            <a:xfrm>
              <a:off x="7266711" y="3429000"/>
              <a:ext cx="2770694" cy="2770694"/>
            </a:xfrm>
            <a:prstGeom prst="rect">
              <a:avLst/>
            </a:prstGeom>
            <a:ln>
              <a:noFill/>
            </a:ln>
            <a:effectLst>
              <a:outerShdw blurRad="292100" dist="139700" dir="2700000" algn="tl" rotWithShape="0">
                <a:srgbClr val="333333">
                  <a:alpha val="65000"/>
                </a:srgbClr>
              </a:outerShdw>
            </a:effectLst>
          </p:spPr>
        </p:pic>
        <p:pic>
          <p:nvPicPr>
            <p:cNvPr id="2054" name="Picture 6" descr="Todo sobre las propiedades del algodón - Masterlogística">
              <a:extLst>
                <a:ext uri="{FF2B5EF4-FFF2-40B4-BE49-F238E27FC236}">
                  <a16:creationId xmlns:a16="http://schemas.microsoft.com/office/drawing/2014/main" id="{2479AC91-DBA8-4CBA-8DCE-7B6AEDC18A6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16" b="96933" l="9820" r="98998">
                          <a14:foregroundMark x1="66349" y1="79185" x2="67134" y2="79448"/>
                          <a14:foregroundMark x1="67936" y1="79141" x2="76353" y2="91718"/>
                          <a14:foregroundMark x1="76353" y1="91718" x2="87575" y2="96012"/>
                          <a14:foregroundMark x1="87575" y1="96012" x2="97996" y2="85583"/>
                          <a14:foregroundMark x1="97996" y1="85583" x2="98196" y2="84663"/>
                          <a14:foregroundMark x1="79760" y1="97239" x2="97796" y2="95706"/>
                          <a14:foregroundMark x1="73747" y1="81595" x2="76353" y2="85583"/>
                          <a14:foregroundMark x1="31663" y1="34356" x2="37675" y2="37730"/>
                          <a14:foregroundMark x1="29860" y1="68712" x2="32866" y2="69939"/>
                          <a14:foregroundMark x1="37475" y1="77914" x2="42485" y2="82209"/>
                          <a14:foregroundMark x1="50902" y1="79448" x2="52906" y2="80061"/>
                          <a14:foregroundMark x1="98998" y1="63190" x2="88577" y2="57669"/>
                          <a14:foregroundMark x1="88577" y1="57669" x2="87174" y2="58896"/>
                          <a14:foregroundMark x1="89980" y1="57669" x2="95591" y2="60429"/>
                          <a14:backgroundMark x1="66333" y1="73313" x2="64128" y2="72086"/>
                          <a14:backgroundMark x1="61523" y1="73313" x2="68136" y2="75460"/>
                        </a14:backgroundRemoval>
                      </a14:imgEffect>
                    </a14:imgLayer>
                  </a14:imgProps>
                </a:ext>
                <a:ext uri="{28A0092B-C50C-407E-A947-70E740481C1C}">
                  <a14:useLocalDpi xmlns:a14="http://schemas.microsoft.com/office/drawing/2010/main" val="0"/>
                </a:ext>
              </a:extLst>
            </a:blip>
            <a:srcRect l="20122" t="7836" r="28284" b="14194"/>
            <a:stretch/>
          </p:blipFill>
          <p:spPr bwMode="auto">
            <a:xfrm>
              <a:off x="3229751" y="3806428"/>
              <a:ext cx="2041791" cy="2015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BD64A13C-6BCB-471F-B9F2-AB00FD6D999E}"/>
                </a:ext>
              </a:extLst>
            </p:cNvPr>
            <p:cNvPicPr>
              <a:picLocks noChangeAspect="1"/>
            </p:cNvPicPr>
            <p:nvPr/>
          </p:nvPicPr>
          <p:blipFill rotWithShape="1">
            <a:blip r:embed="rId7"/>
            <a:srcRect l="8422" t="5303" r="4664" b="7728"/>
            <a:stretch/>
          </p:blipFill>
          <p:spPr>
            <a:xfrm>
              <a:off x="4440382" y="3635180"/>
              <a:ext cx="4211676" cy="2930305"/>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79726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F77791B4-9BA5-83FE-7FBB-5D58668F3918}"/>
              </a:ext>
            </a:extLst>
          </p:cNvPr>
          <p:cNvGrpSpPr/>
          <p:nvPr/>
        </p:nvGrpSpPr>
        <p:grpSpPr>
          <a:xfrm>
            <a:off x="287806" y="1167897"/>
            <a:ext cx="5612262" cy="5078107"/>
            <a:chOff x="1248886" y="365760"/>
            <a:chExt cx="6540497" cy="5792893"/>
          </a:xfrm>
          <a:effectLst>
            <a:glow rad="127000">
              <a:schemeClr val="bg1"/>
            </a:glow>
          </a:effectLst>
        </p:grpSpPr>
        <p:pic>
          <p:nvPicPr>
            <p:cNvPr id="8" name="Imagen 7">
              <a:extLst>
                <a:ext uri="{FF2B5EF4-FFF2-40B4-BE49-F238E27FC236}">
                  <a16:creationId xmlns:a16="http://schemas.microsoft.com/office/drawing/2014/main" id="{EDE0EDBC-4A63-C029-59B6-27E761EEBA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158" y="1387366"/>
              <a:ext cx="3821944" cy="3447393"/>
            </a:xfrm>
            <a:prstGeom prst="ellipse">
              <a:avLst/>
            </a:prstGeom>
            <a:ln>
              <a:noFill/>
            </a:ln>
            <a:effectLst>
              <a:softEdge rad="112500"/>
            </a:effectLst>
          </p:spPr>
        </p:pic>
        <p:graphicFrame>
          <p:nvGraphicFramePr>
            <p:cNvPr id="12" name="Diagrama 11">
              <a:extLst>
                <a:ext uri="{FF2B5EF4-FFF2-40B4-BE49-F238E27FC236}">
                  <a16:creationId xmlns:a16="http://schemas.microsoft.com/office/drawing/2014/main" id="{776A1168-8D64-A613-19F7-114BA04ABB4E}"/>
                </a:ext>
              </a:extLst>
            </p:cNvPr>
            <p:cNvGraphicFramePr/>
            <p:nvPr>
              <p:extLst>
                <p:ext uri="{D42A27DB-BD31-4B8C-83A1-F6EECF244321}">
                  <p14:modId xmlns:p14="http://schemas.microsoft.com/office/powerpoint/2010/main" val="500033862"/>
                </p:ext>
              </p:extLst>
            </p:nvPr>
          </p:nvGraphicFramePr>
          <p:xfrm>
            <a:off x="1248886" y="365760"/>
            <a:ext cx="6540497" cy="57928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pSp>
        <p:nvGrpSpPr>
          <p:cNvPr id="13" name="Grupo 12">
            <a:extLst>
              <a:ext uri="{FF2B5EF4-FFF2-40B4-BE49-F238E27FC236}">
                <a16:creationId xmlns:a16="http://schemas.microsoft.com/office/drawing/2014/main" id="{A2BA91E8-EFD7-4615-15A5-5CAEB0753BE7}"/>
              </a:ext>
            </a:extLst>
          </p:cNvPr>
          <p:cNvGrpSpPr/>
          <p:nvPr/>
        </p:nvGrpSpPr>
        <p:grpSpPr>
          <a:xfrm>
            <a:off x="7335691" y="473490"/>
            <a:ext cx="4302486" cy="1797690"/>
            <a:chOff x="8269984" y="4358112"/>
            <a:chExt cx="4255388" cy="1701745"/>
          </a:xfrm>
          <a:effectLst>
            <a:glow rad="101600">
              <a:schemeClr val="bg1">
                <a:alpha val="60000"/>
              </a:schemeClr>
            </a:glow>
          </a:effectLst>
        </p:grpSpPr>
        <p:sp>
          <p:nvSpPr>
            <p:cNvPr id="17" name="Google Shape;70;p2">
              <a:extLst>
                <a:ext uri="{FF2B5EF4-FFF2-40B4-BE49-F238E27FC236}">
                  <a16:creationId xmlns:a16="http://schemas.microsoft.com/office/drawing/2014/main" id="{25FCD91C-391E-CB9A-21B0-8836E3169817}"/>
                </a:ext>
              </a:extLst>
            </p:cNvPr>
            <p:cNvSpPr txBox="1"/>
            <p:nvPr/>
          </p:nvSpPr>
          <p:spPr>
            <a:xfrm>
              <a:off x="9689346" y="4358112"/>
              <a:ext cx="2669321" cy="1485848"/>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96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57</a:t>
              </a:r>
              <a:r>
                <a:rPr lang="es-MX" sz="9600" b="1" dirty="0">
                  <a:solidFill>
                    <a:srgbClr val="C00000"/>
                  </a:solidFill>
                  <a:latin typeface="Agency FB" panose="020B0503020202020204" pitchFamily="34" charset="0"/>
                  <a:ea typeface="Quattrocento Sans" panose="020B0502050000020003"/>
                  <a:cs typeface="Quattrocento Sans" panose="020B0502050000020003"/>
                  <a:sym typeface="Quattrocento Sans" panose="020B0502050000020003"/>
                </a:rPr>
                <a:t>%</a:t>
              </a:r>
              <a:endParaRPr lang="es-MX" sz="2400" dirty="0">
                <a:solidFill>
                  <a:srgbClr val="C00000"/>
                </a:solidFill>
                <a:latin typeface="Agency FB" panose="020B0503020202020204" pitchFamily="34" charset="0"/>
                <a:ea typeface="Quattrocento Sans" panose="020B0502050000020003"/>
                <a:cs typeface="Quattrocento Sans" panose="020B0502050000020003"/>
                <a:sym typeface="Quattrocento Sans" panose="020B0502050000020003"/>
              </a:endParaRPr>
            </a:p>
          </p:txBody>
        </p:sp>
        <p:pic>
          <p:nvPicPr>
            <p:cNvPr id="18" name="Google Shape;107;p5">
              <a:extLst>
                <a:ext uri="{FF2B5EF4-FFF2-40B4-BE49-F238E27FC236}">
                  <a16:creationId xmlns:a16="http://schemas.microsoft.com/office/drawing/2014/main" id="{3EF89D7E-3A02-3CC9-5B59-CFB290A0224C}"/>
                </a:ext>
              </a:extLst>
            </p:cNvPr>
            <p:cNvPicPr preferRelativeResize="0"/>
            <p:nvPr/>
          </p:nvPicPr>
          <p:blipFill rotWithShape="1">
            <a:blip r:embed="rId9" cstate="screen">
              <a:duotone>
                <a:prstClr val="black"/>
                <a:srgbClr val="FF0000">
                  <a:tint val="45000"/>
                  <a:satMod val="400000"/>
                </a:srgbClr>
              </a:duotone>
              <a:extLst>
                <a:ext uri="{BEBA8EAE-BF5A-486C-A8C5-ECC9F3942E4B}">
                  <a14:imgProps xmlns:a14="http://schemas.microsoft.com/office/drawing/2010/main">
                    <a14:imgLayer r:embed="rId10">
                      <a14:imgEffect>
                        <a14:brightnessContrast bright="-20000" contrast="-40000"/>
                      </a14:imgEffect>
                      <a14:imgEffect>
                        <a14:colorTemperature colorTemp="11200"/>
                      </a14:imgEffect>
                      <a14:imgEffect>
                        <a14:saturation sat="400000"/>
                      </a14:imgEffect>
                    </a14:imgLayer>
                  </a14:imgProps>
                </a:ext>
              </a:extLst>
            </a:blip>
            <a:srcRect/>
            <a:stretch>
              <a:fillRect/>
            </a:stretch>
          </p:blipFill>
          <p:spPr>
            <a:xfrm>
              <a:off x="8269984" y="4642070"/>
              <a:ext cx="1415095" cy="1415094"/>
            </a:xfrm>
            <a:prstGeom prst="rect">
              <a:avLst/>
            </a:prstGeom>
            <a:noFill/>
            <a:ln>
              <a:noFill/>
            </a:ln>
            <a:effectLst>
              <a:outerShdw blurRad="50800" dist="38100" dir="2700000" algn="tl" rotWithShape="0">
                <a:prstClr val="black">
                  <a:alpha val="40000"/>
                </a:prstClr>
              </a:outerShdw>
            </a:effectLst>
          </p:spPr>
        </p:pic>
        <p:sp>
          <p:nvSpPr>
            <p:cNvPr id="19" name="Google Shape;70;p2">
              <a:extLst>
                <a:ext uri="{FF2B5EF4-FFF2-40B4-BE49-F238E27FC236}">
                  <a16:creationId xmlns:a16="http://schemas.microsoft.com/office/drawing/2014/main" id="{CD3A75BD-BD9F-68F8-2BE2-DF748A7DF2AF}"/>
                </a:ext>
              </a:extLst>
            </p:cNvPr>
            <p:cNvSpPr txBox="1"/>
            <p:nvPr/>
          </p:nvSpPr>
          <p:spPr>
            <a:xfrm>
              <a:off x="9548791" y="5564600"/>
              <a:ext cx="2976581" cy="495257"/>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2800" b="1" dirty="0">
                  <a:solidFill>
                    <a:srgbClr val="C00000"/>
                  </a:solidFill>
                  <a:latin typeface="Agency FB" panose="020B0503020202020204" pitchFamily="34" charset="0"/>
                </a:rPr>
                <a:t>Se desperdicia</a:t>
              </a:r>
            </a:p>
          </p:txBody>
        </p:sp>
      </p:grpSp>
      <p:sp>
        <p:nvSpPr>
          <p:cNvPr id="16" name="CuadroTexto 15">
            <a:extLst>
              <a:ext uri="{FF2B5EF4-FFF2-40B4-BE49-F238E27FC236}">
                <a16:creationId xmlns:a16="http://schemas.microsoft.com/office/drawing/2014/main" id="{DB965C78-6532-4A0E-BA13-2BC7568C9A94}"/>
              </a:ext>
            </a:extLst>
          </p:cNvPr>
          <p:cNvSpPr txBox="1"/>
          <p:nvPr/>
        </p:nvSpPr>
        <p:spPr>
          <a:xfrm>
            <a:off x="6971168" y="4603109"/>
            <a:ext cx="4399984" cy="1231066"/>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000" b="1">
                <a:solidFill>
                  <a:schemeClr val="accent6">
                    <a:lumMod val="75000"/>
                  </a:schemeClr>
                </a:solidFill>
                <a:latin typeface="Arial Black"/>
                <a:ea typeface="Arial Black"/>
                <a:cs typeface="Arial Black"/>
              </a:defRPr>
            </a:lvl1pPr>
          </a:lstStyle>
          <a:p>
            <a:pPr marL="442913" indent="-442913" algn="l">
              <a:spcBef>
                <a:spcPts val="600"/>
              </a:spcBef>
              <a:buFont typeface="Arial" panose="020B0604020202020204" pitchFamily="34" charset="0"/>
              <a:buChar char="•"/>
            </a:pPr>
            <a:r>
              <a:rPr lang="es-MX" sz="3200" b="0" dirty="0">
                <a:solidFill>
                  <a:schemeClr val="tx1"/>
                </a:solidFill>
                <a:effectLst>
                  <a:outerShdw blurRad="38100" dist="38100" dir="2700000" algn="tl">
                    <a:srgbClr val="000000">
                      <a:alpha val="43137"/>
                    </a:srgbClr>
                  </a:outerShdw>
                </a:effectLst>
                <a:latin typeface="Agency FB" panose="020B0503020202020204" pitchFamily="34" charset="0"/>
              </a:rPr>
              <a:t>Problemas Técnicos </a:t>
            </a:r>
          </a:p>
          <a:p>
            <a:pPr marL="896938" indent="-442913" algn="l">
              <a:spcBef>
                <a:spcPts val="600"/>
              </a:spcBef>
              <a:buFont typeface="Arial" panose="020B0604020202020204" pitchFamily="34" charset="0"/>
              <a:buChar char="•"/>
            </a:pPr>
            <a:r>
              <a:rPr lang="es-MX" sz="3200" b="0" dirty="0">
                <a:solidFill>
                  <a:srgbClr val="FF0000"/>
                </a:solidFill>
                <a:effectLst>
                  <a:outerShdw blurRad="38100" dist="38100" dir="2700000" algn="tl">
                    <a:srgbClr val="000000">
                      <a:alpha val="43137"/>
                    </a:srgbClr>
                  </a:outerShdw>
                </a:effectLst>
                <a:latin typeface="Agency FB" panose="020B0503020202020204" pitchFamily="34" charset="0"/>
              </a:rPr>
              <a:t>Problemas Metodológicos</a:t>
            </a:r>
            <a:endParaRPr lang="es-MX" sz="2800" b="0" dirty="0">
              <a:solidFill>
                <a:srgbClr val="FF0000"/>
              </a:solidFill>
              <a:latin typeface="Agency FB" panose="020B0503020202020204" pitchFamily="34" charset="0"/>
            </a:endParaRPr>
          </a:p>
        </p:txBody>
      </p:sp>
      <p:grpSp>
        <p:nvGrpSpPr>
          <p:cNvPr id="6" name="Grupo 5">
            <a:extLst>
              <a:ext uri="{FF2B5EF4-FFF2-40B4-BE49-F238E27FC236}">
                <a16:creationId xmlns:a16="http://schemas.microsoft.com/office/drawing/2014/main" id="{5F3B040A-897D-44B8-BC90-5A3F56E3729C}"/>
              </a:ext>
            </a:extLst>
          </p:cNvPr>
          <p:cNvGrpSpPr/>
          <p:nvPr/>
        </p:nvGrpSpPr>
        <p:grpSpPr>
          <a:xfrm>
            <a:off x="7200503" y="2732040"/>
            <a:ext cx="3803931" cy="1621612"/>
            <a:chOff x="7221166" y="2170406"/>
            <a:chExt cx="4866686" cy="2074664"/>
          </a:xfrm>
        </p:grpSpPr>
        <p:pic>
          <p:nvPicPr>
            <p:cNvPr id="15" name="Imagen 14">
              <a:extLst>
                <a:ext uri="{FF2B5EF4-FFF2-40B4-BE49-F238E27FC236}">
                  <a16:creationId xmlns:a16="http://schemas.microsoft.com/office/drawing/2014/main" id="{D49A242D-4393-4792-8099-84F9BC7932E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777221" y="2612929"/>
              <a:ext cx="3310631" cy="1632141"/>
            </a:xfrm>
            <a:prstGeom prst="rect">
              <a:avLst/>
            </a:prstGeom>
            <a:ln>
              <a:noFill/>
            </a:ln>
            <a:effectLst>
              <a:softEdge rad="112500"/>
            </a:effectLst>
          </p:spPr>
        </p:pic>
        <p:pic>
          <p:nvPicPr>
            <p:cNvPr id="21" name="Imagen 20">
              <a:extLst>
                <a:ext uri="{FF2B5EF4-FFF2-40B4-BE49-F238E27FC236}">
                  <a16:creationId xmlns:a16="http://schemas.microsoft.com/office/drawing/2014/main" id="{C8DD16E2-DF16-4C66-BD6A-BE5A2A67032A}"/>
                </a:ext>
              </a:extLst>
            </p:cNvPr>
            <p:cNvPicPr>
              <a:picLocks noChangeAspect="1"/>
            </p:cNvPicPr>
            <p:nvPr/>
          </p:nvPicPr>
          <p:blipFill rotWithShape="1">
            <a:blip r:embed="rId12" cstate="screen">
              <a:clrChange>
                <a:clrFrom>
                  <a:srgbClr val="FFFFFF"/>
                </a:clrFrom>
                <a:clrTo>
                  <a:srgbClr val="FFFFFF">
                    <a:alpha val="0"/>
                  </a:srgbClr>
                </a:clrTo>
              </a:clrChange>
            </a:blip>
            <a:srcRect/>
            <a:stretch>
              <a:fillRect/>
            </a:stretch>
          </p:blipFill>
          <p:spPr>
            <a:xfrm>
              <a:off x="7221166" y="2170406"/>
              <a:ext cx="2784923" cy="1632141"/>
            </a:xfrm>
            <a:prstGeom prst="rect">
              <a:avLst/>
            </a:prstGeom>
          </p:spPr>
        </p:pic>
      </p:grpSp>
    </p:spTree>
    <p:extLst>
      <p:ext uri="{BB962C8B-B14F-4D97-AF65-F5344CB8AC3E}">
        <p14:creationId xmlns:p14="http://schemas.microsoft.com/office/powerpoint/2010/main" val="2948779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a:extLst>
              <a:ext uri="{FF2B5EF4-FFF2-40B4-BE49-F238E27FC236}">
                <a16:creationId xmlns:a16="http://schemas.microsoft.com/office/drawing/2014/main" id="{D1C20857-DFE6-460F-BB3F-3EDAC48B38AB}"/>
              </a:ext>
            </a:extLst>
          </p:cNvPr>
          <p:cNvGrpSpPr/>
          <p:nvPr/>
        </p:nvGrpSpPr>
        <p:grpSpPr>
          <a:xfrm>
            <a:off x="87479" y="441910"/>
            <a:ext cx="12129628" cy="6242208"/>
            <a:chOff x="87479" y="441910"/>
            <a:chExt cx="12129628" cy="6242208"/>
          </a:xfrm>
        </p:grpSpPr>
        <p:pic>
          <p:nvPicPr>
            <p:cNvPr id="7" name="Imagen 6">
              <a:extLst>
                <a:ext uri="{FF2B5EF4-FFF2-40B4-BE49-F238E27FC236}">
                  <a16:creationId xmlns:a16="http://schemas.microsoft.com/office/drawing/2014/main" id="{02E1995C-F4E8-4969-A44A-2E73A740F348}"/>
                </a:ext>
              </a:extLst>
            </p:cNvPr>
            <p:cNvPicPr>
              <a:picLocks noChangeAspect="1"/>
            </p:cNvPicPr>
            <p:nvPr/>
          </p:nvPicPr>
          <p:blipFill rotWithShape="1">
            <a:blip r:embed="rId3"/>
            <a:srcRect r="27587"/>
            <a:stretch/>
          </p:blipFill>
          <p:spPr>
            <a:xfrm>
              <a:off x="10693959" y="607474"/>
              <a:ext cx="1498041" cy="2421802"/>
            </a:xfrm>
            <a:prstGeom prst="rect">
              <a:avLst/>
            </a:prstGeom>
          </p:spPr>
        </p:pic>
        <p:sp>
          <p:nvSpPr>
            <p:cNvPr id="115" name="Arco 114">
              <a:extLst>
                <a:ext uri="{FF2B5EF4-FFF2-40B4-BE49-F238E27FC236}">
                  <a16:creationId xmlns:a16="http://schemas.microsoft.com/office/drawing/2014/main" id="{1066157B-E52D-45A9-94DD-0D547FB9051A}"/>
                </a:ext>
              </a:extLst>
            </p:cNvPr>
            <p:cNvSpPr/>
            <p:nvPr/>
          </p:nvSpPr>
          <p:spPr>
            <a:xfrm rot="19013626">
              <a:off x="7263031" y="765588"/>
              <a:ext cx="3804601" cy="3394040"/>
            </a:xfrm>
            <a:prstGeom prst="arc">
              <a:avLst>
                <a:gd name="adj1" fmla="val 16200000"/>
                <a:gd name="adj2" fmla="val 21205083"/>
              </a:avLst>
            </a:prstGeom>
            <a:ln w="76200">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grpSp>
          <p:nvGrpSpPr>
            <p:cNvPr id="19" name="Grupo 18">
              <a:extLst>
                <a:ext uri="{FF2B5EF4-FFF2-40B4-BE49-F238E27FC236}">
                  <a16:creationId xmlns:a16="http://schemas.microsoft.com/office/drawing/2014/main" id="{1C74080E-C606-4256-8D80-5DB9057EC1EE}"/>
                </a:ext>
              </a:extLst>
            </p:cNvPr>
            <p:cNvGrpSpPr/>
            <p:nvPr/>
          </p:nvGrpSpPr>
          <p:grpSpPr>
            <a:xfrm>
              <a:off x="87479" y="441910"/>
              <a:ext cx="12129628" cy="6242208"/>
              <a:chOff x="87479" y="441910"/>
              <a:chExt cx="12129628" cy="6242208"/>
            </a:xfrm>
          </p:grpSpPr>
          <p:grpSp>
            <p:nvGrpSpPr>
              <p:cNvPr id="17" name="Grupo 16">
                <a:extLst>
                  <a:ext uri="{FF2B5EF4-FFF2-40B4-BE49-F238E27FC236}">
                    <a16:creationId xmlns:a16="http://schemas.microsoft.com/office/drawing/2014/main" id="{ED80A836-4F22-4815-9407-ECD0204F2943}"/>
                  </a:ext>
                </a:extLst>
              </p:cNvPr>
              <p:cNvGrpSpPr/>
              <p:nvPr/>
            </p:nvGrpSpPr>
            <p:grpSpPr>
              <a:xfrm>
                <a:off x="87479" y="441910"/>
                <a:ext cx="12129628" cy="6242208"/>
                <a:chOff x="87479" y="441910"/>
                <a:chExt cx="12129628" cy="6242208"/>
              </a:xfrm>
            </p:grpSpPr>
            <p:grpSp>
              <p:nvGrpSpPr>
                <p:cNvPr id="5" name="Grupo 4">
                  <a:extLst>
                    <a:ext uri="{FF2B5EF4-FFF2-40B4-BE49-F238E27FC236}">
                      <a16:creationId xmlns:a16="http://schemas.microsoft.com/office/drawing/2014/main" id="{EB5EB98B-65D7-448B-9A05-A6939DC7F2CA}"/>
                    </a:ext>
                  </a:extLst>
                </p:cNvPr>
                <p:cNvGrpSpPr/>
                <p:nvPr/>
              </p:nvGrpSpPr>
              <p:grpSpPr>
                <a:xfrm>
                  <a:off x="87479" y="441910"/>
                  <a:ext cx="12129628" cy="6242208"/>
                  <a:chOff x="31186" y="431640"/>
                  <a:chExt cx="12129628" cy="6242208"/>
                </a:xfrm>
              </p:grpSpPr>
              <p:pic>
                <p:nvPicPr>
                  <p:cNvPr id="2" name="Imagen 1">
                    <a:extLst>
                      <a:ext uri="{FF2B5EF4-FFF2-40B4-BE49-F238E27FC236}">
                        <a16:creationId xmlns:a16="http://schemas.microsoft.com/office/drawing/2014/main" id="{DF36B515-12A8-4412-BD4E-994D3FDDDC4F}"/>
                      </a:ext>
                    </a:extLst>
                  </p:cNvPr>
                  <p:cNvPicPr>
                    <a:picLocks noChangeAspect="1"/>
                  </p:cNvPicPr>
                  <p:nvPr/>
                </p:nvPicPr>
                <p:blipFill>
                  <a:blip r:embed="rId4"/>
                  <a:stretch>
                    <a:fillRect/>
                  </a:stretch>
                </p:blipFill>
                <p:spPr>
                  <a:xfrm>
                    <a:off x="31186" y="3800930"/>
                    <a:ext cx="2317020" cy="1983948"/>
                  </a:xfrm>
                  <a:prstGeom prst="rect">
                    <a:avLst/>
                  </a:prstGeom>
                  <a:effectLst>
                    <a:outerShdw blurRad="50800" dist="38100" dir="2700000" algn="tl" rotWithShape="0">
                      <a:prstClr val="black">
                        <a:alpha val="40000"/>
                      </a:prstClr>
                    </a:outerShdw>
                  </a:effectLst>
                </p:spPr>
              </p:pic>
              <p:pic>
                <p:nvPicPr>
                  <p:cNvPr id="3" name="Imagen 2">
                    <a:extLst>
                      <a:ext uri="{FF2B5EF4-FFF2-40B4-BE49-F238E27FC236}">
                        <a16:creationId xmlns:a16="http://schemas.microsoft.com/office/drawing/2014/main" id="{D6332CBF-413D-49FA-B877-B26B61B5D288}"/>
                      </a:ext>
                    </a:extLst>
                  </p:cNvPr>
                  <p:cNvPicPr>
                    <a:picLocks noChangeAspect="1"/>
                  </p:cNvPicPr>
                  <p:nvPr/>
                </p:nvPicPr>
                <p:blipFill>
                  <a:blip r:embed="rId5"/>
                  <a:stretch>
                    <a:fillRect/>
                  </a:stretch>
                </p:blipFill>
                <p:spPr>
                  <a:xfrm>
                    <a:off x="7841997" y="4792904"/>
                    <a:ext cx="1799142" cy="1546370"/>
                  </a:xfrm>
                  <a:prstGeom prst="rect">
                    <a:avLst/>
                  </a:prstGeom>
                </p:spPr>
              </p:pic>
              <p:pic>
                <p:nvPicPr>
                  <p:cNvPr id="27" name="Imagen 26">
                    <a:extLst>
                      <a:ext uri="{FF2B5EF4-FFF2-40B4-BE49-F238E27FC236}">
                        <a16:creationId xmlns:a16="http://schemas.microsoft.com/office/drawing/2014/main" id="{DABD201F-9FD9-4626-9AF6-9C01CFA57DEF}"/>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9353" b="96403" l="5152" r="92727">
                                <a14:foregroundMark x1="16061" y1="46763" x2="9697" y2="49640"/>
                                <a14:foregroundMark x1="84848" y1="48921" x2="93333" y2="57554"/>
                                <a14:foregroundMark x1="64242" y1="94964" x2="56667" y2="97122"/>
                                <a14:foregroundMark x1="5152" y1="75540" x2="5758" y2="61871"/>
                              </a14:backgroundRemoval>
                            </a14:imgEffect>
                          </a14:imgLayer>
                        </a14:imgProps>
                      </a:ext>
                      <a:ext uri="{28A0092B-C50C-407E-A947-70E740481C1C}">
                        <a14:useLocalDpi xmlns:a14="http://schemas.microsoft.com/office/drawing/2010/main"/>
                      </a:ext>
                    </a:extLst>
                  </a:blip>
                  <a:stretch>
                    <a:fillRect/>
                  </a:stretch>
                </p:blipFill>
                <p:spPr>
                  <a:xfrm>
                    <a:off x="4808969" y="431640"/>
                    <a:ext cx="3123976" cy="1315248"/>
                  </a:xfrm>
                  <a:prstGeom prst="rect">
                    <a:avLst/>
                  </a:prstGeom>
                  <a:effectLst>
                    <a:outerShdw blurRad="50800" dist="38100" dir="2700000" algn="tl" rotWithShape="0">
                      <a:prstClr val="black">
                        <a:alpha val="40000"/>
                      </a:prstClr>
                    </a:outerShdw>
                  </a:effectLst>
                </p:spPr>
              </p:pic>
              <p:sp>
                <p:nvSpPr>
                  <p:cNvPr id="29" name="CuadroTexto 28">
                    <a:extLst>
                      <a:ext uri="{FF2B5EF4-FFF2-40B4-BE49-F238E27FC236}">
                        <a16:creationId xmlns:a16="http://schemas.microsoft.com/office/drawing/2014/main" id="{D43869A8-9B9E-47A4-960A-36B4C48CCC74}"/>
                      </a:ext>
                    </a:extLst>
                  </p:cNvPr>
                  <p:cNvSpPr txBox="1"/>
                  <p:nvPr/>
                </p:nvSpPr>
                <p:spPr>
                  <a:xfrm>
                    <a:off x="5094046" y="848502"/>
                    <a:ext cx="2475915" cy="707886"/>
                  </a:xfrm>
                  <a:prstGeom prst="rect">
                    <a:avLst/>
                  </a:prstGeom>
                  <a:noFill/>
                </p:spPr>
                <p:txBody>
                  <a:bodyPr wrap="square" rtlCol="0">
                    <a:spAutoFit/>
                  </a:bodyPr>
                  <a:lstStyle/>
                  <a:p>
                    <a:pPr algn="ctr"/>
                    <a:r>
                      <a:rPr lang="es-MX" sz="4000" dirty="0">
                        <a:solidFill>
                          <a:schemeClr val="accent1">
                            <a:lumMod val="75000"/>
                          </a:schemeClr>
                        </a:solidFill>
                        <a:effectLst>
                          <a:outerShdw blurRad="38100" dist="38100" dir="2700000" algn="tl">
                            <a:srgbClr val="000000">
                              <a:alpha val="43137"/>
                            </a:srgbClr>
                          </a:outerShdw>
                        </a:effectLst>
                        <a:latin typeface="Agency FB" panose="020B0503020202020204" pitchFamily="34" charset="0"/>
                      </a:rPr>
                      <a:t>Internet</a:t>
                    </a:r>
                  </a:p>
                </p:txBody>
              </p:sp>
              <p:pic>
                <p:nvPicPr>
                  <p:cNvPr id="33" name="Imagen 32">
                    <a:extLst>
                      <a:ext uri="{FF2B5EF4-FFF2-40B4-BE49-F238E27FC236}">
                        <a16:creationId xmlns:a16="http://schemas.microsoft.com/office/drawing/2014/main" id="{F86F33D3-51BE-4E24-86F7-A5FD6E7B17D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43672" y="4630599"/>
                    <a:ext cx="2417142" cy="1139610"/>
                  </a:xfrm>
                  <a:prstGeom prst="rect">
                    <a:avLst/>
                  </a:prstGeom>
                  <a:ln>
                    <a:noFill/>
                  </a:ln>
                  <a:effectLst>
                    <a:softEdge rad="112500"/>
                  </a:effectLst>
                </p:spPr>
              </p:pic>
              <p:grpSp>
                <p:nvGrpSpPr>
                  <p:cNvPr id="68" name="Grupo 67">
                    <a:extLst>
                      <a:ext uri="{FF2B5EF4-FFF2-40B4-BE49-F238E27FC236}">
                        <a16:creationId xmlns:a16="http://schemas.microsoft.com/office/drawing/2014/main" id="{06671FFE-85B8-4DCA-8E2A-0AE6024F46AE}"/>
                      </a:ext>
                    </a:extLst>
                  </p:cNvPr>
                  <p:cNvGrpSpPr/>
                  <p:nvPr/>
                </p:nvGrpSpPr>
                <p:grpSpPr>
                  <a:xfrm>
                    <a:off x="1362933" y="4981710"/>
                    <a:ext cx="1769411" cy="1692138"/>
                    <a:chOff x="461030" y="4100581"/>
                    <a:chExt cx="1778568" cy="1778568"/>
                  </a:xfrm>
                  <a:scene3d>
                    <a:camera prst="isometricOffAxis2Top"/>
                    <a:lightRig rig="threePt" dir="t"/>
                  </a:scene3d>
                </p:grpSpPr>
                <p:sp>
                  <p:nvSpPr>
                    <p:cNvPr id="70" name="Elipse 69">
                      <a:extLst>
                        <a:ext uri="{FF2B5EF4-FFF2-40B4-BE49-F238E27FC236}">
                          <a16:creationId xmlns:a16="http://schemas.microsoft.com/office/drawing/2014/main" id="{F2222155-32D5-44A4-9A50-AE5C35960405}"/>
                        </a:ext>
                      </a:extLst>
                    </p:cNvPr>
                    <p:cNvSpPr/>
                    <p:nvPr/>
                  </p:nvSpPr>
                  <p:spPr>
                    <a:xfrm>
                      <a:off x="461030" y="4100581"/>
                      <a:ext cx="1778568" cy="1778568"/>
                    </a:xfrm>
                    <a:prstGeom prst="ellipse">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sp>
                  <p:nvSpPr>
                    <p:cNvPr id="72" name="Elipse 71">
                      <a:extLst>
                        <a:ext uri="{FF2B5EF4-FFF2-40B4-BE49-F238E27FC236}">
                          <a16:creationId xmlns:a16="http://schemas.microsoft.com/office/drawing/2014/main" id="{4F0FDA49-7C1E-47D3-993D-4E492C76B1AC}"/>
                        </a:ext>
                      </a:extLst>
                    </p:cNvPr>
                    <p:cNvSpPr/>
                    <p:nvPr/>
                  </p:nvSpPr>
                  <p:spPr>
                    <a:xfrm>
                      <a:off x="1283354" y="4884994"/>
                      <a:ext cx="209742" cy="209742"/>
                    </a:xfrm>
                    <a:prstGeom prst="ellipse">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grpSp>
              <p:grpSp>
                <p:nvGrpSpPr>
                  <p:cNvPr id="64" name="Grupo 63">
                    <a:extLst>
                      <a:ext uri="{FF2B5EF4-FFF2-40B4-BE49-F238E27FC236}">
                        <a16:creationId xmlns:a16="http://schemas.microsoft.com/office/drawing/2014/main" id="{70CD2EC0-354B-40FE-991C-592E6895B546}"/>
                      </a:ext>
                    </a:extLst>
                  </p:cNvPr>
                  <p:cNvGrpSpPr/>
                  <p:nvPr/>
                </p:nvGrpSpPr>
                <p:grpSpPr>
                  <a:xfrm>
                    <a:off x="2536783" y="4026708"/>
                    <a:ext cx="1769411" cy="1692138"/>
                    <a:chOff x="461030" y="4100581"/>
                    <a:chExt cx="1778568" cy="1778568"/>
                  </a:xfrm>
                  <a:scene3d>
                    <a:camera prst="isometricOffAxis2Top"/>
                    <a:lightRig rig="threePt" dir="t"/>
                  </a:scene3d>
                </p:grpSpPr>
                <p:sp>
                  <p:nvSpPr>
                    <p:cNvPr id="66" name="Elipse 65">
                      <a:extLst>
                        <a:ext uri="{FF2B5EF4-FFF2-40B4-BE49-F238E27FC236}">
                          <a16:creationId xmlns:a16="http://schemas.microsoft.com/office/drawing/2014/main" id="{13414B5E-9AB4-4DD3-8476-FB7D77B10CC5}"/>
                        </a:ext>
                      </a:extLst>
                    </p:cNvPr>
                    <p:cNvSpPr/>
                    <p:nvPr/>
                  </p:nvSpPr>
                  <p:spPr>
                    <a:xfrm>
                      <a:off x="461030" y="4100581"/>
                      <a:ext cx="1778568" cy="1778568"/>
                    </a:xfrm>
                    <a:prstGeom prst="ellipse">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sp>
                  <p:nvSpPr>
                    <p:cNvPr id="67" name="Elipse 66">
                      <a:extLst>
                        <a:ext uri="{FF2B5EF4-FFF2-40B4-BE49-F238E27FC236}">
                          <a16:creationId xmlns:a16="http://schemas.microsoft.com/office/drawing/2014/main" id="{8172CA35-B46F-4577-A7E9-929C2EDA44A1}"/>
                        </a:ext>
                      </a:extLst>
                    </p:cNvPr>
                    <p:cNvSpPr/>
                    <p:nvPr/>
                  </p:nvSpPr>
                  <p:spPr>
                    <a:xfrm>
                      <a:off x="1283354" y="4884994"/>
                      <a:ext cx="209742" cy="209742"/>
                    </a:xfrm>
                    <a:prstGeom prst="ellipse">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grpSp>
              <p:sp>
                <p:nvSpPr>
                  <p:cNvPr id="46" name="Arco 45">
                    <a:extLst>
                      <a:ext uri="{FF2B5EF4-FFF2-40B4-BE49-F238E27FC236}">
                        <a16:creationId xmlns:a16="http://schemas.microsoft.com/office/drawing/2014/main" id="{A128F7EC-4129-40DD-861C-1481F60649A5}"/>
                      </a:ext>
                    </a:extLst>
                  </p:cNvPr>
                  <p:cNvSpPr/>
                  <p:nvPr/>
                </p:nvSpPr>
                <p:spPr>
                  <a:xfrm rot="13727874" flipH="1">
                    <a:off x="2782388" y="806383"/>
                    <a:ext cx="1878585" cy="4193120"/>
                  </a:xfrm>
                  <a:prstGeom prst="arc">
                    <a:avLst>
                      <a:gd name="adj1" fmla="val 16872677"/>
                      <a:gd name="adj2" fmla="val 4769169"/>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47" name="Arco 46">
                    <a:extLst>
                      <a:ext uri="{FF2B5EF4-FFF2-40B4-BE49-F238E27FC236}">
                        <a16:creationId xmlns:a16="http://schemas.microsoft.com/office/drawing/2014/main" id="{D923C128-107C-48D8-8128-3D1A5F71452A}"/>
                      </a:ext>
                    </a:extLst>
                  </p:cNvPr>
                  <p:cNvSpPr/>
                  <p:nvPr/>
                </p:nvSpPr>
                <p:spPr>
                  <a:xfrm rot="12482877" flipH="1">
                    <a:off x="4411149" y="1478311"/>
                    <a:ext cx="1113109" cy="3033278"/>
                  </a:xfrm>
                  <a:prstGeom prst="arc">
                    <a:avLst>
                      <a:gd name="adj1" fmla="val 16706841"/>
                      <a:gd name="adj2" fmla="val 4819883"/>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dirty="0"/>
                  </a:p>
                </p:txBody>
              </p:sp>
              <p:sp>
                <p:nvSpPr>
                  <p:cNvPr id="48" name="Arco 47">
                    <a:extLst>
                      <a:ext uri="{FF2B5EF4-FFF2-40B4-BE49-F238E27FC236}">
                        <a16:creationId xmlns:a16="http://schemas.microsoft.com/office/drawing/2014/main" id="{CB4C6D96-A3F7-46F8-AEC2-BB523A240B99}"/>
                      </a:ext>
                    </a:extLst>
                  </p:cNvPr>
                  <p:cNvSpPr/>
                  <p:nvPr/>
                </p:nvSpPr>
                <p:spPr>
                  <a:xfrm rot="12604967" flipH="1">
                    <a:off x="3851659" y="1159539"/>
                    <a:ext cx="1745976" cy="4854056"/>
                  </a:xfrm>
                  <a:prstGeom prst="arc">
                    <a:avLst>
                      <a:gd name="adj1" fmla="val 16706841"/>
                      <a:gd name="adj2" fmla="val 4761125"/>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49" name="Arco 48">
                    <a:extLst>
                      <a:ext uri="{FF2B5EF4-FFF2-40B4-BE49-F238E27FC236}">
                        <a16:creationId xmlns:a16="http://schemas.microsoft.com/office/drawing/2014/main" id="{8D729F1B-92AC-41C7-A9B3-C70517425BF9}"/>
                      </a:ext>
                    </a:extLst>
                  </p:cNvPr>
                  <p:cNvSpPr/>
                  <p:nvPr/>
                </p:nvSpPr>
                <p:spPr>
                  <a:xfrm rot="19083929" flipH="1">
                    <a:off x="8178469" y="1091913"/>
                    <a:ext cx="1113109" cy="3874727"/>
                  </a:xfrm>
                  <a:prstGeom prst="arc">
                    <a:avLst>
                      <a:gd name="adj1" fmla="val 16706841"/>
                      <a:gd name="adj2" fmla="val 4956635"/>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50" name="Arco 49">
                    <a:extLst>
                      <a:ext uri="{FF2B5EF4-FFF2-40B4-BE49-F238E27FC236}">
                        <a16:creationId xmlns:a16="http://schemas.microsoft.com/office/drawing/2014/main" id="{441D1E90-1DCF-4569-BA2A-B9AA81090745}"/>
                      </a:ext>
                    </a:extLst>
                  </p:cNvPr>
                  <p:cNvSpPr/>
                  <p:nvPr/>
                </p:nvSpPr>
                <p:spPr>
                  <a:xfrm rot="20383839" flipH="1">
                    <a:off x="7134564" y="1383333"/>
                    <a:ext cx="1113109" cy="3596729"/>
                  </a:xfrm>
                  <a:prstGeom prst="arc">
                    <a:avLst>
                      <a:gd name="adj1" fmla="val 16950045"/>
                      <a:gd name="adj2" fmla="val 4819883"/>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pic>
                <p:nvPicPr>
                  <p:cNvPr id="56" name="Imagen 55">
                    <a:extLst>
                      <a:ext uri="{FF2B5EF4-FFF2-40B4-BE49-F238E27FC236}">
                        <a16:creationId xmlns:a16="http://schemas.microsoft.com/office/drawing/2014/main" id="{909AE917-7BA5-4BBA-85ED-DDD5A7700399}"/>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74358" y="4318114"/>
                    <a:ext cx="2428880" cy="1939544"/>
                  </a:xfrm>
                  <a:prstGeom prst="rect">
                    <a:avLst/>
                  </a:prstGeom>
                </p:spPr>
              </p:pic>
              <p:cxnSp>
                <p:nvCxnSpPr>
                  <p:cNvPr id="58" name="Conector recto de flecha 57">
                    <a:extLst>
                      <a:ext uri="{FF2B5EF4-FFF2-40B4-BE49-F238E27FC236}">
                        <a16:creationId xmlns:a16="http://schemas.microsoft.com/office/drawing/2014/main" id="{6FEBF033-3A57-4EA5-88B8-5FD609CE3141}"/>
                      </a:ext>
                    </a:extLst>
                  </p:cNvPr>
                  <p:cNvCxnSpPr/>
                  <p:nvPr/>
                </p:nvCxnSpPr>
                <p:spPr>
                  <a:xfrm flipV="1">
                    <a:off x="6437649" y="1916681"/>
                    <a:ext cx="0" cy="2622629"/>
                  </a:xfrm>
                  <a:prstGeom prst="straightConnector1">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cxnSp>
              <p:pic>
                <p:nvPicPr>
                  <p:cNvPr id="111" name="Imagen 110">
                    <a:extLst>
                      <a:ext uri="{FF2B5EF4-FFF2-40B4-BE49-F238E27FC236}">
                        <a16:creationId xmlns:a16="http://schemas.microsoft.com/office/drawing/2014/main" id="{2C0BF824-8807-4758-97C4-9E97EDF320DE}"/>
                      </a:ext>
                    </a:extLst>
                  </p:cNvPr>
                  <p:cNvPicPr>
                    <a:picLocks noChangeAspect="1"/>
                  </p:cNvPicPr>
                  <p:nvPr/>
                </p:nvPicPr>
                <p:blipFill>
                  <a:blip r:embed="rId10"/>
                  <a:stretch>
                    <a:fillRect/>
                  </a:stretch>
                </p:blipFill>
                <p:spPr>
                  <a:xfrm rot="573513">
                    <a:off x="2396667" y="5289926"/>
                    <a:ext cx="1172264" cy="1124842"/>
                  </a:xfrm>
                  <a:prstGeom prst="rect">
                    <a:avLst/>
                  </a:prstGeom>
                  <a:effectLst>
                    <a:outerShdw blurRad="50800" dist="38100" dir="2700000" algn="tl" rotWithShape="0">
                      <a:prstClr val="black">
                        <a:alpha val="40000"/>
                      </a:prstClr>
                    </a:outerShdw>
                  </a:effectLst>
                </p:spPr>
              </p:pic>
              <p:pic>
                <p:nvPicPr>
                  <p:cNvPr id="112" name="Imagen 111">
                    <a:extLst>
                      <a:ext uri="{FF2B5EF4-FFF2-40B4-BE49-F238E27FC236}">
                        <a16:creationId xmlns:a16="http://schemas.microsoft.com/office/drawing/2014/main" id="{70B6B9AE-C40C-429A-A5BC-C6271A809552}"/>
                      </a:ext>
                    </a:extLst>
                  </p:cNvPr>
                  <p:cNvPicPr>
                    <a:picLocks noChangeAspect="1"/>
                  </p:cNvPicPr>
                  <p:nvPr/>
                </p:nvPicPr>
                <p:blipFill rotWithShape="1">
                  <a:blip r:embed="rId11" cstate="screen"/>
                  <a:srcRect l="69406" t="12412" r="7503" b="9100"/>
                  <a:stretch/>
                </p:blipFill>
                <p:spPr>
                  <a:xfrm>
                    <a:off x="3875971" y="3971014"/>
                    <a:ext cx="744309" cy="1124537"/>
                  </a:xfrm>
                  <a:prstGeom prst="rect">
                    <a:avLst/>
                  </a:prstGeom>
                  <a:effectLst>
                    <a:outerShdw blurRad="50800" dist="38100" dir="2700000" algn="tl" rotWithShape="0">
                      <a:prstClr val="black">
                        <a:alpha val="40000"/>
                      </a:prstClr>
                    </a:outerShdw>
                  </a:effectLst>
                </p:spPr>
              </p:pic>
              <p:pic>
                <p:nvPicPr>
                  <p:cNvPr id="113" name="Imagen 112">
                    <a:extLst>
                      <a:ext uri="{FF2B5EF4-FFF2-40B4-BE49-F238E27FC236}">
                        <a16:creationId xmlns:a16="http://schemas.microsoft.com/office/drawing/2014/main" id="{5FEF341B-DAED-4A50-A725-80A6B0B351A6}"/>
                      </a:ext>
                    </a:extLst>
                  </p:cNvPr>
                  <p:cNvPicPr>
                    <a:picLocks noChangeAspect="1"/>
                  </p:cNvPicPr>
                  <p:nvPr/>
                </p:nvPicPr>
                <p:blipFill rotWithShape="1">
                  <a:blip r:embed="rId11" cstate="screen"/>
                  <a:srcRect l="49659" t="38832" r="30235" b="9103"/>
                  <a:stretch/>
                </p:blipFill>
                <p:spPr>
                  <a:xfrm>
                    <a:off x="6555896" y="4060794"/>
                    <a:ext cx="589124" cy="678075"/>
                  </a:xfrm>
                  <a:prstGeom prst="rect">
                    <a:avLst/>
                  </a:prstGeom>
                  <a:effectLst>
                    <a:outerShdw blurRad="50800" dist="38100" dir="2700000" algn="tl" rotWithShape="0">
                      <a:prstClr val="black">
                        <a:alpha val="40000"/>
                      </a:prstClr>
                    </a:outerShdw>
                  </a:effectLst>
                </p:spPr>
              </p:pic>
              <p:pic>
                <p:nvPicPr>
                  <p:cNvPr id="114" name="Imagen 113">
                    <a:extLst>
                      <a:ext uri="{FF2B5EF4-FFF2-40B4-BE49-F238E27FC236}">
                        <a16:creationId xmlns:a16="http://schemas.microsoft.com/office/drawing/2014/main" id="{5EE1BB7F-FC83-4ED3-8028-0C7A18F3E464}"/>
                      </a:ext>
                    </a:extLst>
                  </p:cNvPr>
                  <p:cNvPicPr>
                    <a:picLocks noChangeAspect="1"/>
                  </p:cNvPicPr>
                  <p:nvPr/>
                </p:nvPicPr>
                <p:blipFill rotWithShape="1">
                  <a:blip r:embed="rId11" cstate="screen"/>
                  <a:srcRect l="1331" t="51411" r="80167" b="14426"/>
                  <a:stretch/>
                </p:blipFill>
                <p:spPr>
                  <a:xfrm>
                    <a:off x="9743672" y="3985352"/>
                    <a:ext cx="959669" cy="787650"/>
                  </a:xfrm>
                  <a:prstGeom prst="rect">
                    <a:avLst/>
                  </a:prstGeom>
                  <a:effectLst>
                    <a:outerShdw blurRad="50800" dist="38100" dir="2700000" algn="tl" rotWithShape="0">
                      <a:prstClr val="black">
                        <a:alpha val="40000"/>
                      </a:prstClr>
                    </a:outerShdw>
                  </a:effectLst>
                </p:spPr>
              </p:pic>
            </p:grpSp>
            <p:pic>
              <p:nvPicPr>
                <p:cNvPr id="117" name="Imagen 116">
                  <a:extLst>
                    <a:ext uri="{FF2B5EF4-FFF2-40B4-BE49-F238E27FC236}">
                      <a16:creationId xmlns:a16="http://schemas.microsoft.com/office/drawing/2014/main" id="{87D6E9F0-AE69-401D-ACB8-60EBB88DD2D0}"/>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400000"/>
                          </a14:imgEffect>
                        </a14:imgLayer>
                      </a14:imgProps>
                    </a:ext>
                  </a:extLst>
                </a:blip>
                <a:srcRect l="1507" t="27063" r="2124" b="22773"/>
                <a:stretch/>
              </p:blipFill>
              <p:spPr>
                <a:xfrm flipH="1">
                  <a:off x="1477860" y="5676522"/>
                  <a:ext cx="830227" cy="432173"/>
                </a:xfrm>
                <a:prstGeom prst="rect">
                  <a:avLst/>
                </a:prstGeom>
              </p:spPr>
            </p:pic>
            <p:pic>
              <p:nvPicPr>
                <p:cNvPr id="12" name="Imagen 11">
                  <a:extLst>
                    <a:ext uri="{FF2B5EF4-FFF2-40B4-BE49-F238E27FC236}">
                      <a16:creationId xmlns:a16="http://schemas.microsoft.com/office/drawing/2014/main" id="{21DFFBBF-3E7D-4058-BD17-F6D55846D651}"/>
                    </a:ext>
                  </a:extLst>
                </p:cNvPr>
                <p:cNvPicPr>
                  <a:picLocks noChangeAspect="1"/>
                </p:cNvPicPr>
                <p:nvPr/>
              </p:nvPicPr>
              <p:blipFill rotWithShape="1">
                <a:blip r:embed="rId14"/>
                <a:srcRect l="3762" t="23030" r="2947" b="25980"/>
                <a:stretch/>
              </p:blipFill>
              <p:spPr>
                <a:xfrm>
                  <a:off x="1243228" y="2598669"/>
                  <a:ext cx="1715230" cy="932629"/>
                </a:xfrm>
                <a:prstGeom prst="rect">
                  <a:avLst/>
                </a:prstGeom>
              </p:spPr>
            </p:pic>
            <p:pic>
              <p:nvPicPr>
                <p:cNvPr id="16" name="Imagen 15">
                  <a:extLst>
                    <a:ext uri="{FF2B5EF4-FFF2-40B4-BE49-F238E27FC236}">
                      <a16:creationId xmlns:a16="http://schemas.microsoft.com/office/drawing/2014/main" id="{1012DEDC-14CA-46D5-972A-272510195353}"/>
                    </a:ext>
                  </a:extLst>
                </p:cNvPr>
                <p:cNvPicPr>
                  <a:picLocks noChangeAspect="1"/>
                </p:cNvPicPr>
                <p:nvPr/>
              </p:nvPicPr>
              <p:blipFill>
                <a:blip r:embed="rId15"/>
                <a:stretch>
                  <a:fillRect/>
                </a:stretch>
              </p:blipFill>
              <p:spPr>
                <a:xfrm>
                  <a:off x="10812922" y="3340108"/>
                  <a:ext cx="1260114" cy="1334238"/>
                </a:xfrm>
                <a:prstGeom prst="rect">
                  <a:avLst/>
                </a:prstGeom>
              </p:spPr>
            </p:pic>
          </p:grpSp>
          <p:pic>
            <p:nvPicPr>
              <p:cNvPr id="118" name="Imagen 117">
                <a:extLst>
                  <a:ext uri="{FF2B5EF4-FFF2-40B4-BE49-F238E27FC236}">
                    <a16:creationId xmlns:a16="http://schemas.microsoft.com/office/drawing/2014/main" id="{EC6AEA3A-225D-4A5D-93CA-7C5B4165D538}"/>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400000"/>
                        </a14:imgEffect>
                      </a14:imgLayer>
                    </a14:imgProps>
                  </a:ext>
                </a:extLst>
              </a:blip>
              <a:srcRect l="1507" t="27063" r="2124" b="22773"/>
              <a:stretch/>
            </p:blipFill>
            <p:spPr>
              <a:xfrm flipH="1">
                <a:off x="2660642" y="4740331"/>
                <a:ext cx="830227" cy="432173"/>
              </a:xfrm>
              <a:prstGeom prst="rect">
                <a:avLst/>
              </a:prstGeom>
            </p:spPr>
          </p:pic>
        </p:grpSp>
      </p:grpSp>
      <p:sp>
        <p:nvSpPr>
          <p:cNvPr id="119" name="CuadroTexto 118">
            <a:extLst>
              <a:ext uri="{FF2B5EF4-FFF2-40B4-BE49-F238E27FC236}">
                <a16:creationId xmlns:a16="http://schemas.microsoft.com/office/drawing/2014/main" id="{5BE724E0-AC32-479F-9EDB-D42602A5A693}"/>
              </a:ext>
            </a:extLst>
          </p:cNvPr>
          <p:cNvSpPr txBox="1"/>
          <p:nvPr/>
        </p:nvSpPr>
        <p:spPr>
          <a:xfrm>
            <a:off x="87479" y="32901"/>
            <a:ext cx="3788492" cy="400110"/>
          </a:xfrm>
          <a:prstGeom prst="rect">
            <a:avLst/>
          </a:prstGeom>
          <a:noFill/>
        </p:spPr>
        <p:txBody>
          <a:bodyPr wrap="square">
            <a:spAutoFit/>
          </a:bodyPr>
          <a:lstStyle/>
          <a:p>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TECNOLOGÍAS DE MONITOREO Y CONTROL</a:t>
            </a:r>
            <a:endParaRPr lang="es-MX" sz="2000" dirty="0"/>
          </a:p>
        </p:txBody>
      </p:sp>
      <p:grpSp>
        <p:nvGrpSpPr>
          <p:cNvPr id="168" name="Grupo 167">
            <a:extLst>
              <a:ext uri="{FF2B5EF4-FFF2-40B4-BE49-F238E27FC236}">
                <a16:creationId xmlns:a16="http://schemas.microsoft.com/office/drawing/2014/main" id="{C3B075C4-ACC9-4083-90AA-2CFD0C7FF847}"/>
              </a:ext>
            </a:extLst>
          </p:cNvPr>
          <p:cNvGrpSpPr/>
          <p:nvPr/>
        </p:nvGrpSpPr>
        <p:grpSpPr>
          <a:xfrm>
            <a:off x="548649" y="6456648"/>
            <a:ext cx="11532960" cy="328389"/>
            <a:chOff x="548649" y="6456648"/>
            <a:chExt cx="11532960" cy="328389"/>
          </a:xfrm>
        </p:grpSpPr>
        <p:grpSp>
          <p:nvGrpSpPr>
            <p:cNvPr id="167" name="Grupo 166">
              <a:extLst>
                <a:ext uri="{FF2B5EF4-FFF2-40B4-BE49-F238E27FC236}">
                  <a16:creationId xmlns:a16="http://schemas.microsoft.com/office/drawing/2014/main" id="{1C62D4B5-2524-48C7-B519-D827CD55A7A1}"/>
                </a:ext>
              </a:extLst>
            </p:cNvPr>
            <p:cNvGrpSpPr/>
            <p:nvPr/>
          </p:nvGrpSpPr>
          <p:grpSpPr>
            <a:xfrm>
              <a:off x="548649" y="6456648"/>
              <a:ext cx="9645550" cy="294026"/>
              <a:chOff x="249888" y="6456648"/>
              <a:chExt cx="9645550" cy="294026"/>
            </a:xfrm>
          </p:grpSpPr>
          <p:pic>
            <p:nvPicPr>
              <p:cNvPr id="150" name="Imagen 149">
                <a:extLst>
                  <a:ext uri="{FF2B5EF4-FFF2-40B4-BE49-F238E27FC236}">
                    <a16:creationId xmlns:a16="http://schemas.microsoft.com/office/drawing/2014/main" id="{E8F049C4-26CE-4C34-AB27-AF519D26ECCF}"/>
                  </a:ext>
                </a:extLst>
              </p:cNvPr>
              <p:cNvPicPr>
                <a:picLocks noChangeAspect="1"/>
              </p:cNvPicPr>
              <p:nvPr/>
            </p:nvPicPr>
            <p:blipFill>
              <a:blip r:embed="rId16">
                <a:biLevel thresh="75000"/>
              </a:blip>
              <a:stretch>
                <a:fillRect/>
              </a:stretch>
            </p:blipFill>
            <p:spPr>
              <a:xfrm>
                <a:off x="8703782" y="6456648"/>
                <a:ext cx="1191656" cy="251253"/>
              </a:xfrm>
              <a:prstGeom prst="rect">
                <a:avLst/>
              </a:prstGeom>
              <a:effectLst>
                <a:glow rad="101600">
                  <a:schemeClr val="bg1">
                    <a:alpha val="60000"/>
                  </a:schemeClr>
                </a:glow>
              </a:effectLst>
            </p:spPr>
          </p:pic>
          <p:pic>
            <p:nvPicPr>
              <p:cNvPr id="152" name="Imagen 151">
                <a:extLst>
                  <a:ext uri="{FF2B5EF4-FFF2-40B4-BE49-F238E27FC236}">
                    <a16:creationId xmlns:a16="http://schemas.microsoft.com/office/drawing/2014/main" id="{2DFF04C5-5C87-4F88-AB09-561E428C2076}"/>
                  </a:ext>
                </a:extLst>
              </p:cNvPr>
              <p:cNvPicPr>
                <a:picLocks noChangeAspect="1"/>
              </p:cNvPicPr>
              <p:nvPr/>
            </p:nvPicPr>
            <p:blipFill>
              <a:blip r:embed="rId17">
                <a:biLevel thresh="75000"/>
              </a:blip>
              <a:stretch>
                <a:fillRect/>
              </a:stretch>
            </p:blipFill>
            <p:spPr>
              <a:xfrm>
                <a:off x="7294725" y="6456648"/>
                <a:ext cx="1038492" cy="283225"/>
              </a:xfrm>
              <a:prstGeom prst="rect">
                <a:avLst/>
              </a:prstGeom>
              <a:effectLst>
                <a:glow rad="101600">
                  <a:schemeClr val="bg1">
                    <a:alpha val="60000"/>
                  </a:schemeClr>
                </a:glow>
              </a:effectLst>
            </p:spPr>
          </p:pic>
          <p:pic>
            <p:nvPicPr>
              <p:cNvPr id="154" name="Imagen 153">
                <a:extLst>
                  <a:ext uri="{FF2B5EF4-FFF2-40B4-BE49-F238E27FC236}">
                    <a16:creationId xmlns:a16="http://schemas.microsoft.com/office/drawing/2014/main" id="{87386EC6-A566-4DC1-8848-3F6AD5276A81}"/>
                  </a:ext>
                </a:extLst>
              </p:cNvPr>
              <p:cNvPicPr>
                <a:picLocks noChangeAspect="1"/>
              </p:cNvPicPr>
              <p:nvPr/>
            </p:nvPicPr>
            <p:blipFill>
              <a:blip r:embed="rId18">
                <a:biLevel thresh="75000"/>
              </a:blip>
              <a:stretch>
                <a:fillRect/>
              </a:stretch>
            </p:blipFill>
            <p:spPr>
              <a:xfrm>
                <a:off x="5675515" y="6456648"/>
                <a:ext cx="1248644" cy="247900"/>
              </a:xfrm>
              <a:prstGeom prst="rect">
                <a:avLst/>
              </a:prstGeom>
              <a:effectLst>
                <a:glow rad="101600">
                  <a:schemeClr val="bg1">
                    <a:alpha val="60000"/>
                  </a:schemeClr>
                </a:glow>
              </a:effectLst>
            </p:spPr>
          </p:pic>
          <p:pic>
            <p:nvPicPr>
              <p:cNvPr id="158" name="Imagen 157">
                <a:extLst>
                  <a:ext uri="{FF2B5EF4-FFF2-40B4-BE49-F238E27FC236}">
                    <a16:creationId xmlns:a16="http://schemas.microsoft.com/office/drawing/2014/main" id="{D9610C8E-32E4-4BA7-84F0-42BACA7B0DAE}"/>
                  </a:ext>
                </a:extLst>
              </p:cNvPr>
              <p:cNvPicPr>
                <a:picLocks noChangeAspect="1"/>
              </p:cNvPicPr>
              <p:nvPr/>
            </p:nvPicPr>
            <p:blipFill>
              <a:blip r:embed="rId19">
                <a:biLevel thresh="75000"/>
              </a:blip>
              <a:stretch>
                <a:fillRect/>
              </a:stretch>
            </p:blipFill>
            <p:spPr>
              <a:xfrm>
                <a:off x="4377790" y="6456648"/>
                <a:ext cx="927159" cy="290874"/>
              </a:xfrm>
              <a:prstGeom prst="rect">
                <a:avLst/>
              </a:prstGeom>
              <a:effectLst>
                <a:glow rad="101600">
                  <a:schemeClr val="bg1">
                    <a:alpha val="60000"/>
                  </a:schemeClr>
                </a:glow>
              </a:effectLst>
            </p:spPr>
          </p:pic>
          <p:pic>
            <p:nvPicPr>
              <p:cNvPr id="160" name="Imagen 159">
                <a:extLst>
                  <a:ext uri="{FF2B5EF4-FFF2-40B4-BE49-F238E27FC236}">
                    <a16:creationId xmlns:a16="http://schemas.microsoft.com/office/drawing/2014/main" id="{625F8698-798B-463B-9249-901E8F2F1E83}"/>
                  </a:ext>
                </a:extLst>
              </p:cNvPr>
              <p:cNvPicPr>
                <a:picLocks noChangeAspect="1"/>
              </p:cNvPicPr>
              <p:nvPr/>
            </p:nvPicPr>
            <p:blipFill rotWithShape="1">
              <a:blip r:embed="rId20">
                <a:biLevel thresh="75000"/>
              </a:blip>
              <a:srcRect l="9586" t="22194" r="5342" b="23525"/>
              <a:stretch/>
            </p:blipFill>
            <p:spPr>
              <a:xfrm>
                <a:off x="3080065" y="6456648"/>
                <a:ext cx="927159" cy="234002"/>
              </a:xfrm>
              <a:prstGeom prst="rect">
                <a:avLst/>
              </a:prstGeom>
              <a:effectLst>
                <a:glow rad="101600">
                  <a:schemeClr val="bg1">
                    <a:alpha val="60000"/>
                  </a:schemeClr>
                </a:glow>
              </a:effectLst>
            </p:spPr>
          </p:pic>
          <p:pic>
            <p:nvPicPr>
              <p:cNvPr id="164" name="Imagen 163">
                <a:extLst>
                  <a:ext uri="{FF2B5EF4-FFF2-40B4-BE49-F238E27FC236}">
                    <a16:creationId xmlns:a16="http://schemas.microsoft.com/office/drawing/2014/main" id="{7DC39BB2-9292-41B7-99AF-B3AEE3AE64EC}"/>
                  </a:ext>
                </a:extLst>
              </p:cNvPr>
              <p:cNvPicPr>
                <a:picLocks noChangeAspect="1"/>
              </p:cNvPicPr>
              <p:nvPr/>
            </p:nvPicPr>
            <p:blipFill>
              <a:blip r:embed="rId21">
                <a:biLevel thresh="75000"/>
              </a:blip>
              <a:stretch>
                <a:fillRect/>
              </a:stretch>
            </p:blipFill>
            <p:spPr>
              <a:xfrm>
                <a:off x="1613794" y="6456648"/>
                <a:ext cx="1095705" cy="294026"/>
              </a:xfrm>
              <a:prstGeom prst="rect">
                <a:avLst/>
              </a:prstGeom>
              <a:effectLst>
                <a:glow rad="101600">
                  <a:schemeClr val="bg1">
                    <a:alpha val="60000"/>
                  </a:schemeClr>
                </a:glow>
              </a:effectLst>
            </p:spPr>
          </p:pic>
          <p:pic>
            <p:nvPicPr>
              <p:cNvPr id="166" name="Imagen 165">
                <a:extLst>
                  <a:ext uri="{FF2B5EF4-FFF2-40B4-BE49-F238E27FC236}">
                    <a16:creationId xmlns:a16="http://schemas.microsoft.com/office/drawing/2014/main" id="{C9CEBC90-B1D8-4DB1-BF73-F5CCE01C70BC}"/>
                  </a:ext>
                </a:extLst>
              </p:cNvPr>
              <p:cNvPicPr>
                <a:picLocks noChangeAspect="1"/>
              </p:cNvPicPr>
              <p:nvPr/>
            </p:nvPicPr>
            <p:blipFill>
              <a:blip r:embed="rId22">
                <a:biLevel thresh="75000"/>
              </a:blip>
              <a:stretch>
                <a:fillRect/>
              </a:stretch>
            </p:blipFill>
            <p:spPr>
              <a:xfrm>
                <a:off x="249888" y="6456648"/>
                <a:ext cx="993340" cy="183768"/>
              </a:xfrm>
              <a:prstGeom prst="rect">
                <a:avLst/>
              </a:prstGeom>
              <a:effectLst>
                <a:glow rad="101600">
                  <a:schemeClr val="bg1">
                    <a:alpha val="60000"/>
                  </a:schemeClr>
                </a:glow>
              </a:effectLst>
            </p:spPr>
          </p:pic>
        </p:grpSp>
        <p:pic>
          <p:nvPicPr>
            <p:cNvPr id="169" name="Imagen 168" descr="Forma&#10;&#10;Descripción generada automáticamente con confianza media">
              <a:extLst>
                <a:ext uri="{FF2B5EF4-FFF2-40B4-BE49-F238E27FC236}">
                  <a16:creationId xmlns:a16="http://schemas.microsoft.com/office/drawing/2014/main" id="{74CFE5A4-C546-428D-9CF7-7EC5BE98053F}"/>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506808" y="6456648"/>
              <a:ext cx="1574801" cy="328389"/>
            </a:xfrm>
            <a:prstGeom prst="rect">
              <a:avLst/>
            </a:prstGeom>
            <a:effectLst>
              <a:glow rad="177800">
                <a:schemeClr val="bg1">
                  <a:alpha val="20000"/>
                </a:schemeClr>
              </a:glow>
              <a:outerShdw blurRad="76200" dir="5400000" algn="ctr" rotWithShape="0">
                <a:schemeClr val="bg1"/>
              </a:outerShdw>
            </a:effectLst>
          </p:spPr>
        </p:pic>
      </p:grpSp>
    </p:spTree>
    <p:extLst>
      <p:ext uri="{BB962C8B-B14F-4D97-AF65-F5344CB8AC3E}">
        <p14:creationId xmlns:p14="http://schemas.microsoft.com/office/powerpoint/2010/main" val="1324089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773E771-C2C7-4BB3-9AFB-4DEDB12FE4C8}"/>
              </a:ext>
            </a:extLst>
          </p:cNvPr>
          <p:cNvPicPr>
            <a:picLocks noChangeAspect="1"/>
          </p:cNvPicPr>
          <p:nvPr/>
        </p:nvPicPr>
        <p:blipFill rotWithShape="1">
          <a:blip r:embed="rId3"/>
          <a:srcRect l="20442" r="6989"/>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6212AE93-0310-FAEC-070B-74D5F0B6BDEF}"/>
              </a:ext>
            </a:extLst>
          </p:cNvPr>
          <p:cNvSpPr txBox="1"/>
          <p:nvPr/>
        </p:nvSpPr>
        <p:spPr>
          <a:xfrm>
            <a:off x="556560" y="772106"/>
            <a:ext cx="6950942" cy="830997"/>
          </a:xfrm>
          <a:prstGeom prst="rect">
            <a:avLst/>
          </a:prstGeom>
          <a:noFill/>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¿Qué me ayuda a decidir mejor?</a:t>
            </a:r>
          </a:p>
        </p:txBody>
      </p:sp>
    </p:spTree>
    <p:extLst>
      <p:ext uri="{BB962C8B-B14F-4D97-AF65-F5344CB8AC3E}">
        <p14:creationId xmlns:p14="http://schemas.microsoft.com/office/powerpoint/2010/main" val="310323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28">
            <a:extLst>
              <a:ext uri="{FF2B5EF4-FFF2-40B4-BE49-F238E27FC236}">
                <a16:creationId xmlns:a16="http://schemas.microsoft.com/office/drawing/2014/main" id="{29AB8C59-4342-4CDF-8BAE-75E3C76527D1}"/>
              </a:ext>
            </a:extLst>
          </p:cNvPr>
          <p:cNvPicPr>
            <a:picLocks noChangeAspect="1"/>
          </p:cNvPicPr>
          <p:nvPr/>
        </p:nvPicPr>
        <p:blipFill>
          <a:blip r:embed="rId3"/>
          <a:stretch>
            <a:fillRect/>
          </a:stretch>
        </p:blipFill>
        <p:spPr>
          <a:xfrm>
            <a:off x="1" y="2313960"/>
            <a:ext cx="12192000" cy="4572638"/>
          </a:xfrm>
          <a:prstGeom prst="rect">
            <a:avLst/>
          </a:prstGeom>
        </p:spPr>
      </p:pic>
      <p:pic>
        <p:nvPicPr>
          <p:cNvPr id="2" name="Imagen 1">
            <a:extLst>
              <a:ext uri="{FF2B5EF4-FFF2-40B4-BE49-F238E27FC236}">
                <a16:creationId xmlns:a16="http://schemas.microsoft.com/office/drawing/2014/main" id="{1725442D-AFC9-EFE5-EBE1-67C8205286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
          <a:stretch/>
        </p:blipFill>
        <p:spPr>
          <a:xfrm rot="14788469">
            <a:off x="-369293" y="3193739"/>
            <a:ext cx="1544859" cy="410844"/>
          </a:xfrm>
          <a:prstGeom prst="rect">
            <a:avLst/>
          </a:prstGeom>
        </p:spPr>
      </p:pic>
      <p:pic>
        <p:nvPicPr>
          <p:cNvPr id="5" name="Imagen 4">
            <a:extLst>
              <a:ext uri="{FF2B5EF4-FFF2-40B4-BE49-F238E27FC236}">
                <a16:creationId xmlns:a16="http://schemas.microsoft.com/office/drawing/2014/main" id="{0FE0879C-2C6A-CD10-D006-FEB58E1D50B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63401" flipH="1">
            <a:off x="360877" y="1115323"/>
            <a:ext cx="1185755" cy="1159287"/>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
        <p:nvSpPr>
          <p:cNvPr id="9" name="CuadroTexto 8">
            <a:extLst>
              <a:ext uri="{FF2B5EF4-FFF2-40B4-BE49-F238E27FC236}">
                <a16:creationId xmlns:a16="http://schemas.microsoft.com/office/drawing/2014/main" id="{960E4469-F7AE-4B8C-9154-705034420A3C}"/>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NECESIDADES DE AGUA DE LOS DISTINTOS CULTIVOS FRUTALES EXPRESADAS EN mm ANUALES</a:t>
            </a:r>
          </a:p>
        </p:txBody>
      </p:sp>
      <p:graphicFrame>
        <p:nvGraphicFramePr>
          <p:cNvPr id="7" name="Tabla 11">
            <a:extLst>
              <a:ext uri="{FF2B5EF4-FFF2-40B4-BE49-F238E27FC236}">
                <a16:creationId xmlns:a16="http://schemas.microsoft.com/office/drawing/2014/main" id="{9F01433C-EAE1-45FF-A598-062EE1B4A459}"/>
              </a:ext>
            </a:extLst>
          </p:cNvPr>
          <p:cNvGraphicFramePr>
            <a:graphicFrameLocks noGrp="1"/>
          </p:cNvGraphicFramePr>
          <p:nvPr>
            <p:extLst>
              <p:ext uri="{D42A27DB-BD31-4B8C-83A1-F6EECF244321}">
                <p14:modId xmlns:p14="http://schemas.microsoft.com/office/powerpoint/2010/main" val="48658508"/>
              </p:ext>
            </p:extLst>
          </p:nvPr>
        </p:nvGraphicFramePr>
        <p:xfrm>
          <a:off x="2253648" y="2030056"/>
          <a:ext cx="7272672" cy="25958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118888">
                  <a:extLst>
                    <a:ext uri="{9D8B030D-6E8A-4147-A177-3AD203B41FA5}">
                      <a16:colId xmlns:a16="http://schemas.microsoft.com/office/drawing/2014/main" val="202122893"/>
                    </a:ext>
                  </a:extLst>
                </a:gridCol>
                <a:gridCol w="1673525">
                  <a:extLst>
                    <a:ext uri="{9D8B030D-6E8A-4147-A177-3AD203B41FA5}">
                      <a16:colId xmlns:a16="http://schemas.microsoft.com/office/drawing/2014/main" val="3830750867"/>
                    </a:ext>
                  </a:extLst>
                </a:gridCol>
                <a:gridCol w="1128335">
                  <a:extLst>
                    <a:ext uri="{9D8B030D-6E8A-4147-A177-3AD203B41FA5}">
                      <a16:colId xmlns:a16="http://schemas.microsoft.com/office/drawing/2014/main" val="3516743696"/>
                    </a:ext>
                  </a:extLst>
                </a:gridCol>
                <a:gridCol w="1272824">
                  <a:extLst>
                    <a:ext uri="{9D8B030D-6E8A-4147-A177-3AD203B41FA5}">
                      <a16:colId xmlns:a16="http://schemas.microsoft.com/office/drawing/2014/main" val="676595815"/>
                    </a:ext>
                  </a:extLst>
                </a:gridCol>
                <a:gridCol w="1079100">
                  <a:extLst>
                    <a:ext uri="{9D8B030D-6E8A-4147-A177-3AD203B41FA5}">
                      <a16:colId xmlns:a16="http://schemas.microsoft.com/office/drawing/2014/main" val="2914980206"/>
                    </a:ext>
                  </a:extLst>
                </a:gridCol>
              </a:tblGrid>
              <a:tr h="370840">
                <a:tc>
                  <a:txBody>
                    <a:bodyPr/>
                    <a:lstStyle/>
                    <a:p>
                      <a:r>
                        <a:rPr lang="es-MX" dirty="0"/>
                        <a:t>Tecnología</a:t>
                      </a:r>
                    </a:p>
                  </a:txBody>
                  <a:tcPr/>
                </a:tc>
                <a:tc>
                  <a:txBody>
                    <a:bodyPr/>
                    <a:lstStyle/>
                    <a:p>
                      <a:r>
                        <a:rPr lang="es-MX" dirty="0"/>
                        <a:t>Medición</a:t>
                      </a:r>
                    </a:p>
                  </a:txBody>
                  <a:tcPr/>
                </a:tc>
                <a:tc>
                  <a:txBody>
                    <a:bodyPr/>
                    <a:lstStyle/>
                    <a:p>
                      <a:r>
                        <a:rPr lang="es-MX" dirty="0"/>
                        <a:t>Precisión</a:t>
                      </a:r>
                    </a:p>
                  </a:txBody>
                  <a:tcPr/>
                </a:tc>
                <a:tc>
                  <a:txBody>
                    <a:bodyPr/>
                    <a:lstStyle/>
                    <a:p>
                      <a:r>
                        <a:rPr lang="es-MX" dirty="0"/>
                        <a:t>Calibración</a:t>
                      </a:r>
                    </a:p>
                  </a:txBody>
                  <a:tcPr/>
                </a:tc>
                <a:tc>
                  <a:txBody>
                    <a:bodyPr/>
                    <a:lstStyle/>
                    <a:p>
                      <a:r>
                        <a:rPr lang="es-MX" dirty="0"/>
                        <a:t>Costo</a:t>
                      </a:r>
                    </a:p>
                  </a:txBody>
                  <a:tcPr/>
                </a:tc>
                <a:extLst>
                  <a:ext uri="{0D108BD9-81ED-4DB2-BD59-A6C34878D82A}">
                    <a16:rowId xmlns:a16="http://schemas.microsoft.com/office/drawing/2014/main" val="521708374"/>
                  </a:ext>
                </a:extLst>
              </a:tr>
              <a:tr h="370840">
                <a:tc>
                  <a:txBody>
                    <a:bodyPr/>
                    <a:lstStyle/>
                    <a:p>
                      <a:r>
                        <a:rPr lang="es-MX" dirty="0"/>
                        <a:t>Capacitivas</a:t>
                      </a:r>
                    </a:p>
                  </a:txBody>
                  <a:tcPr/>
                </a:tc>
                <a:tc>
                  <a:txBody>
                    <a:bodyPr/>
                    <a:lstStyle/>
                    <a:p>
                      <a:r>
                        <a:rPr lang="es-MX" dirty="0"/>
                        <a:t>VWC</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r>
                        <a:rPr lang="es-MX" dirty="0">
                          <a:sym typeface="Wingdings 2" panose="05020102010507070707" pitchFamily="18" charset="2"/>
                        </a:rPr>
                        <a:t></a:t>
                      </a:r>
                      <a:endParaRPr lang="es-MX" dirty="0"/>
                    </a:p>
                  </a:txBody>
                  <a:tcPr/>
                </a:tc>
                <a:extLst>
                  <a:ext uri="{0D108BD9-81ED-4DB2-BD59-A6C34878D82A}">
                    <a16:rowId xmlns:a16="http://schemas.microsoft.com/office/drawing/2014/main" val="3300253017"/>
                  </a:ext>
                </a:extLst>
              </a:tr>
              <a:tr h="370840">
                <a:tc>
                  <a:txBody>
                    <a:bodyPr/>
                    <a:lstStyle/>
                    <a:p>
                      <a:r>
                        <a:rPr lang="es-MX" dirty="0"/>
                        <a:t>TDR y FDR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VWC</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r>
                        <a:rPr lang="es-MX" dirty="0">
                          <a:sym typeface="Wingdings 2" panose="05020102010507070707" pitchFamily="18" charset="2"/>
                        </a:rPr>
                        <a:t></a:t>
                      </a:r>
                      <a:endParaRPr lang="es-MX" dirty="0"/>
                    </a:p>
                  </a:txBody>
                  <a:tcPr/>
                </a:tc>
                <a:extLst>
                  <a:ext uri="{0D108BD9-81ED-4DB2-BD59-A6C34878D82A}">
                    <a16:rowId xmlns:a16="http://schemas.microsoft.com/office/drawing/2014/main" val="4145026619"/>
                  </a:ext>
                </a:extLst>
              </a:tr>
              <a:tr h="370840">
                <a:tc>
                  <a:txBody>
                    <a:bodyPr/>
                    <a:lstStyle/>
                    <a:p>
                      <a:r>
                        <a:rPr lang="es-MX" dirty="0"/>
                        <a:t>Sonda de neutrones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VWC</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r>
                        <a:rPr lang="es-MX" dirty="0">
                          <a:sym typeface="Wingdings 2" panose="05020102010507070707" pitchFamily="18" charset="2"/>
                        </a:rPr>
                        <a:t></a:t>
                      </a:r>
                      <a:endParaRPr lang="es-MX" dirty="0"/>
                    </a:p>
                  </a:txBody>
                  <a:tcPr/>
                </a:tc>
                <a:extLst>
                  <a:ext uri="{0D108BD9-81ED-4DB2-BD59-A6C34878D82A}">
                    <a16:rowId xmlns:a16="http://schemas.microsoft.com/office/drawing/2014/main" val="3548990952"/>
                  </a:ext>
                </a:extLst>
              </a:tr>
              <a:tr h="370840">
                <a:tc>
                  <a:txBody>
                    <a:bodyPr/>
                    <a:lstStyle/>
                    <a:p>
                      <a:r>
                        <a:rPr lang="es-MX" dirty="0"/>
                        <a:t>Tensiómetros</a:t>
                      </a:r>
                    </a:p>
                  </a:txBody>
                  <a:tcPr/>
                </a:tc>
                <a:tc>
                  <a:txBody>
                    <a:bodyPr/>
                    <a:lstStyle/>
                    <a:p>
                      <a:r>
                        <a:rPr lang="es-MX" dirty="0"/>
                        <a:t>Tensión  hídrica</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3754797287"/>
                  </a:ext>
                </a:extLst>
              </a:tr>
              <a:tr h="370840">
                <a:tc>
                  <a:txBody>
                    <a:bodyPr/>
                    <a:lstStyle/>
                    <a:p>
                      <a:r>
                        <a:rPr lang="es-MX" dirty="0" err="1"/>
                        <a:t>Irrómetro</a:t>
                      </a:r>
                      <a:endParaRPr lang="es-MX"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a:ln>
                            <a:noFill/>
                          </a:ln>
                          <a:solidFill>
                            <a:prstClr val="black"/>
                          </a:solidFill>
                          <a:effectLst/>
                          <a:uLnTx/>
                          <a:uFillTx/>
                          <a:latin typeface="Calibri" panose="020F0502020204030204"/>
                          <a:ea typeface="+mn-ea"/>
                          <a:cs typeface="+mn-cs"/>
                        </a:rPr>
                        <a:t>Tensión  hídrica</a:t>
                      </a:r>
                      <a:endPar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3382640838"/>
                  </a:ext>
                </a:extLst>
              </a:tr>
              <a:tr h="370840">
                <a:tc>
                  <a:txBody>
                    <a:bodyPr/>
                    <a:lstStyle/>
                    <a:p>
                      <a:r>
                        <a:rPr lang="es-MX" dirty="0"/>
                        <a:t>Matriz granular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Tensión  hídrica</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1360165203"/>
                  </a:ext>
                </a:extLst>
              </a:tr>
            </a:tbl>
          </a:graphicData>
        </a:graphic>
      </p:graphicFrame>
      <p:pic>
        <p:nvPicPr>
          <p:cNvPr id="16" name="Imagen 15">
            <a:extLst>
              <a:ext uri="{FF2B5EF4-FFF2-40B4-BE49-F238E27FC236}">
                <a16:creationId xmlns:a16="http://schemas.microsoft.com/office/drawing/2014/main" id="{FB456121-DC73-43EA-B72E-A0B884FF426C}"/>
              </a:ext>
            </a:extLst>
          </p:cNvPr>
          <p:cNvPicPr>
            <a:picLocks noChangeAspect="1"/>
          </p:cNvPicPr>
          <p:nvPr/>
        </p:nvPicPr>
        <p:blipFill>
          <a:blip r:embed="rId8"/>
          <a:stretch>
            <a:fillRect/>
          </a:stretch>
        </p:blipFill>
        <p:spPr>
          <a:xfrm rot="1346107">
            <a:off x="10675951" y="1024023"/>
            <a:ext cx="1144973" cy="1144973"/>
          </a:xfrm>
          <a:prstGeom prst="rect">
            <a:avLst/>
          </a:prstGeom>
        </p:spPr>
      </p:pic>
      <p:pic>
        <p:nvPicPr>
          <p:cNvPr id="18" name="Imagen 17">
            <a:extLst>
              <a:ext uri="{FF2B5EF4-FFF2-40B4-BE49-F238E27FC236}">
                <a16:creationId xmlns:a16="http://schemas.microsoft.com/office/drawing/2014/main" id="{5BC986F4-C429-423F-A7D3-D4C9E80808C3}"/>
              </a:ext>
            </a:extLst>
          </p:cNvPr>
          <p:cNvPicPr>
            <a:picLocks noChangeAspect="1"/>
          </p:cNvPicPr>
          <p:nvPr/>
        </p:nvPicPr>
        <p:blipFill>
          <a:blip r:embed="rId9"/>
          <a:stretch>
            <a:fillRect/>
          </a:stretch>
        </p:blipFill>
        <p:spPr>
          <a:xfrm rot="2249346" flipH="1">
            <a:off x="11156458" y="2983338"/>
            <a:ext cx="1581880" cy="1035921"/>
          </a:xfrm>
          <a:prstGeom prst="rect">
            <a:avLst/>
          </a:prstGeom>
        </p:spPr>
      </p:pic>
      <p:pic>
        <p:nvPicPr>
          <p:cNvPr id="20" name="Imagen 19">
            <a:extLst>
              <a:ext uri="{FF2B5EF4-FFF2-40B4-BE49-F238E27FC236}">
                <a16:creationId xmlns:a16="http://schemas.microsoft.com/office/drawing/2014/main" id="{A4FA41BA-6843-4543-AE2D-00059C69B02D}"/>
              </a:ext>
            </a:extLst>
          </p:cNvPr>
          <p:cNvPicPr>
            <a:picLocks noChangeAspect="1"/>
          </p:cNvPicPr>
          <p:nvPr/>
        </p:nvPicPr>
        <p:blipFill rotWithShape="1">
          <a:blip r:embed="rId10"/>
          <a:srcRect l="38045" t="3208" r="10167" b="5994"/>
          <a:stretch/>
        </p:blipFill>
        <p:spPr>
          <a:xfrm>
            <a:off x="9774086" y="2189477"/>
            <a:ext cx="1228362" cy="1955495"/>
          </a:xfrm>
          <a:prstGeom prst="rect">
            <a:avLst/>
          </a:prstGeom>
        </p:spPr>
      </p:pic>
      <p:pic>
        <p:nvPicPr>
          <p:cNvPr id="24" name="Imagen 23">
            <a:extLst>
              <a:ext uri="{FF2B5EF4-FFF2-40B4-BE49-F238E27FC236}">
                <a16:creationId xmlns:a16="http://schemas.microsoft.com/office/drawing/2014/main" id="{6FF5730B-57A9-430E-AEC1-02EC41608C39}"/>
              </a:ext>
            </a:extLst>
          </p:cNvPr>
          <p:cNvPicPr>
            <a:picLocks noChangeAspect="1"/>
          </p:cNvPicPr>
          <p:nvPr/>
        </p:nvPicPr>
        <p:blipFill>
          <a:blip r:embed="rId11"/>
          <a:stretch>
            <a:fillRect/>
          </a:stretch>
        </p:blipFill>
        <p:spPr>
          <a:xfrm>
            <a:off x="901932" y="2686103"/>
            <a:ext cx="1060058" cy="1844585"/>
          </a:xfrm>
          <a:prstGeom prst="rect">
            <a:avLst/>
          </a:prstGeom>
        </p:spPr>
      </p:pic>
      <p:sp>
        <p:nvSpPr>
          <p:cNvPr id="27" name="CuadroTexto 26">
            <a:extLst>
              <a:ext uri="{FF2B5EF4-FFF2-40B4-BE49-F238E27FC236}">
                <a16:creationId xmlns:a16="http://schemas.microsoft.com/office/drawing/2014/main" id="{8816FD31-7CFF-4EF0-B8BD-827DB3F1C7B0}"/>
              </a:ext>
            </a:extLst>
          </p:cNvPr>
          <p:cNvSpPr txBox="1"/>
          <p:nvPr/>
        </p:nvSpPr>
        <p:spPr>
          <a:xfrm>
            <a:off x="2902181" y="5450822"/>
            <a:ext cx="5492671" cy="830997"/>
          </a:xfrm>
          <a:prstGeom prst="rect">
            <a:avLst/>
          </a:prstGeom>
          <a:noFill/>
        </p:spPr>
        <p:txBody>
          <a:bodyPr wrap="square">
            <a:spAutoFit/>
          </a:bodyPr>
          <a:lstStyle/>
          <a:p>
            <a:pPr defTabSz="898525">
              <a:tabLst>
                <a:tab pos="1344613" algn="l"/>
                <a:tab pos="1971675" algn="l"/>
              </a:tabLst>
            </a:pPr>
            <a:r>
              <a:rPr lang="es-MX" sz="2400" b="1" dirty="0">
                <a:solidFill>
                  <a:schemeClr val="bg1"/>
                </a:solidFill>
                <a:effectLst>
                  <a:outerShdw blurRad="38100" dist="38100" dir="2700000" algn="tl">
                    <a:srgbClr val="000000">
                      <a:alpha val="43137"/>
                    </a:srgbClr>
                  </a:outerShdw>
                </a:effectLst>
              </a:rPr>
              <a:t>VWC 	</a:t>
            </a:r>
            <a:r>
              <a:rPr lang="es-MX" sz="2400" b="1" dirty="0">
                <a:solidFill>
                  <a:schemeClr val="bg1"/>
                </a:solidFill>
                <a:effectLst>
                  <a:outerShdw blurRad="38100" dist="38100" dir="2700000" algn="tl">
                    <a:srgbClr val="000000">
                      <a:alpha val="43137"/>
                    </a:srgbClr>
                  </a:outerShdw>
                </a:effectLst>
                <a:sym typeface="Wingdings" panose="05000000000000000000" pitchFamily="2" charset="2"/>
              </a:rPr>
              <a:t></a:t>
            </a:r>
            <a:r>
              <a:rPr lang="es-MX" sz="2400" b="1" dirty="0">
                <a:solidFill>
                  <a:schemeClr val="bg1"/>
                </a:solidFill>
                <a:effectLst>
                  <a:outerShdw blurRad="38100" dist="38100" dir="2700000" algn="tl">
                    <a:srgbClr val="000000">
                      <a:alpha val="43137"/>
                    </a:srgbClr>
                  </a:outerShdw>
                </a:effectLst>
              </a:rPr>
              <a:t> 	¿Cuánto regar?</a:t>
            </a:r>
          </a:p>
          <a:p>
            <a:pPr defTabSz="898525">
              <a:tabLst>
                <a:tab pos="1344613" algn="l"/>
                <a:tab pos="1971675" algn="l"/>
              </a:tabLst>
            </a:pPr>
            <a:r>
              <a:rPr lang="es-MX" sz="2400" b="1" dirty="0">
                <a:solidFill>
                  <a:schemeClr val="bg1"/>
                </a:solidFill>
                <a:effectLst>
                  <a:outerShdw blurRad="38100" dist="38100" dir="2700000" algn="tl">
                    <a:srgbClr val="000000">
                      <a:alpha val="43137"/>
                    </a:srgbClr>
                  </a:outerShdw>
                </a:effectLst>
              </a:rPr>
              <a:t>Tensión	</a:t>
            </a:r>
            <a:r>
              <a:rPr lang="es-MX" sz="2400" b="1" dirty="0">
                <a:solidFill>
                  <a:schemeClr val="bg1"/>
                </a:solidFill>
                <a:effectLst>
                  <a:outerShdw blurRad="38100" dist="38100" dir="2700000" algn="tl">
                    <a:srgbClr val="000000">
                      <a:alpha val="43137"/>
                    </a:srgbClr>
                  </a:outerShdw>
                </a:effectLst>
                <a:sym typeface="Wingdings" panose="05000000000000000000" pitchFamily="2" charset="2"/>
              </a:rPr>
              <a:t></a:t>
            </a:r>
            <a:r>
              <a:rPr lang="es-MX" sz="2400" b="1" dirty="0">
                <a:solidFill>
                  <a:schemeClr val="bg1"/>
                </a:solidFill>
                <a:effectLst>
                  <a:outerShdw blurRad="38100" dist="38100" dir="2700000" algn="tl">
                    <a:srgbClr val="000000">
                      <a:alpha val="43137"/>
                    </a:srgbClr>
                  </a:outerShdw>
                </a:effectLst>
              </a:rPr>
              <a:t> 	¿Cuándo regar?</a:t>
            </a:r>
          </a:p>
        </p:txBody>
      </p:sp>
    </p:spTree>
    <p:extLst>
      <p:ext uri="{BB962C8B-B14F-4D97-AF65-F5344CB8AC3E}">
        <p14:creationId xmlns:p14="http://schemas.microsoft.com/office/powerpoint/2010/main" val="358242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313960"/>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pic>
        <p:nvPicPr>
          <p:cNvPr id="19" name="Imagen 18">
            <a:extLst>
              <a:ext uri="{FF2B5EF4-FFF2-40B4-BE49-F238E27FC236}">
                <a16:creationId xmlns:a16="http://schemas.microsoft.com/office/drawing/2014/main" id="{E419E54D-0CBD-8594-C72D-AC2237127D4E}"/>
              </a:ext>
            </a:extLst>
          </p:cNvPr>
          <p:cNvPicPr>
            <a:picLocks noChangeAspect="1"/>
          </p:cNvPicPr>
          <p:nvPr/>
        </p:nvPicPr>
        <p:blipFill rotWithShape="1">
          <a:blip r:embed="rId6"/>
          <a:srcRect l="22898" t="10170" r="22629" b="10105"/>
          <a:stretch/>
        </p:blipFill>
        <p:spPr>
          <a:xfrm>
            <a:off x="3417272" y="1788140"/>
            <a:ext cx="2969194" cy="5069859"/>
          </a:xfrm>
          <a:prstGeom prst="rect">
            <a:avLst/>
          </a:prstGeom>
          <a:effectLst>
            <a:glow rad="50800">
              <a:schemeClr val="bg1">
                <a:alpha val="87000"/>
              </a:schemeClr>
            </a:glow>
          </a:effectLst>
        </p:spPr>
      </p:pic>
      <p:cxnSp>
        <p:nvCxnSpPr>
          <p:cNvPr id="21" name="Conector recto 20">
            <a:extLst>
              <a:ext uri="{FF2B5EF4-FFF2-40B4-BE49-F238E27FC236}">
                <a16:creationId xmlns:a16="http://schemas.microsoft.com/office/drawing/2014/main" id="{D352F3BB-AFB0-7C5A-B9E9-55E93558EAE4}"/>
              </a:ext>
            </a:extLst>
          </p:cNvPr>
          <p:cNvCxnSpPr/>
          <p:nvPr/>
        </p:nvCxnSpPr>
        <p:spPr>
          <a:xfrm>
            <a:off x="6079818" y="5959737"/>
            <a:ext cx="2512089" cy="0"/>
          </a:xfrm>
          <a:prstGeom prst="line">
            <a:avLst/>
          </a:prstGeom>
          <a:ln w="38100"/>
          <a:effectLst>
            <a:glow rad="76200">
              <a:schemeClr val="bg1"/>
            </a:glow>
          </a:effectLst>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B087FA0-FA3B-1310-A5B6-DBE1F4A13E49}"/>
              </a:ext>
            </a:extLst>
          </p:cNvPr>
          <p:cNvCxnSpPr>
            <a:cxnSpLocks/>
          </p:cNvCxnSpPr>
          <p:nvPr/>
        </p:nvCxnSpPr>
        <p:spPr>
          <a:xfrm>
            <a:off x="6300529" y="5063795"/>
            <a:ext cx="0" cy="753704"/>
          </a:xfrm>
          <a:prstGeom prst="line">
            <a:avLst/>
          </a:prstGeom>
          <a:ln w="38100">
            <a:headEnd type="arrow" w="med" len="med"/>
            <a:tailEnd type="arrow" w="med" len="med"/>
          </a:ln>
          <a:effectLst>
            <a:glow rad="76200">
              <a:schemeClr val="bg1"/>
            </a:glow>
          </a:effectLst>
        </p:spPr>
        <p:style>
          <a:lnRef idx="3">
            <a:schemeClr val="dk1"/>
          </a:lnRef>
          <a:fillRef idx="0">
            <a:schemeClr val="dk1"/>
          </a:fillRef>
          <a:effectRef idx="2">
            <a:schemeClr val="dk1"/>
          </a:effectRef>
          <a:fontRef idx="minor">
            <a:schemeClr val="tx1"/>
          </a:fontRef>
        </p:style>
      </p:cxnSp>
      <p:sp>
        <p:nvSpPr>
          <p:cNvPr id="25" name="CuadroTexto 24">
            <a:extLst>
              <a:ext uri="{FF2B5EF4-FFF2-40B4-BE49-F238E27FC236}">
                <a16:creationId xmlns:a16="http://schemas.microsoft.com/office/drawing/2014/main" id="{60CCFA64-2F85-65CF-9281-52730E354F27}"/>
              </a:ext>
            </a:extLst>
          </p:cNvPr>
          <p:cNvSpPr txBox="1"/>
          <p:nvPr/>
        </p:nvSpPr>
        <p:spPr>
          <a:xfrm>
            <a:off x="6472401" y="5072439"/>
            <a:ext cx="2154757" cy="707886"/>
          </a:xfrm>
          <a:prstGeom prst="rect">
            <a:avLst/>
          </a:prstGeom>
          <a:noFill/>
          <a:effectLst>
            <a:glow rad="127000">
              <a:srgbClr val="FFFF00"/>
            </a:glow>
          </a:effectLst>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Profundidad efectiva</a:t>
            </a:r>
          </a:p>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90% aprovechamiento</a:t>
            </a:r>
          </a:p>
        </p:txBody>
      </p:sp>
      <mc:AlternateContent xmlns:mc="http://schemas.openxmlformats.org/markup-compatibility/2006">
        <mc:Choice xmlns:a14="http://schemas.microsoft.com/office/drawing/2010/main" Requires="a14">
          <p:sp>
            <p:nvSpPr>
              <p:cNvPr id="31" name="CuadroTexto 30">
                <a:extLst>
                  <a:ext uri="{FF2B5EF4-FFF2-40B4-BE49-F238E27FC236}">
                    <a16:creationId xmlns:a16="http://schemas.microsoft.com/office/drawing/2014/main" id="{FC9024EC-31DD-8FF8-095F-000CED109E09}"/>
                  </a:ext>
                </a:extLst>
              </p:cNvPr>
              <p:cNvSpPr txBox="1"/>
              <p:nvPr/>
            </p:nvSpPr>
            <p:spPr>
              <a:xfrm>
                <a:off x="213868" y="2117571"/>
                <a:ext cx="3288208" cy="625236"/>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𝐿𝑛</m:t>
                      </m:r>
                      <m:r>
                        <a:rPr lang="es-MX" sz="2000" b="0" i="1" smtClean="0">
                          <a:latin typeface="Cambria Math" panose="02040503050406030204" pitchFamily="18" charset="0"/>
                        </a:rPr>
                        <m:t>= </m:t>
                      </m:r>
                      <m:f>
                        <m:fPr>
                          <m:ctrlPr>
                            <a:rPr lang="es-MX" sz="2000" b="0" i="1" smtClean="0">
                              <a:latin typeface="Cambria Math" panose="02040503050406030204" pitchFamily="18" charset="0"/>
                            </a:rPr>
                          </m:ctrlPr>
                        </m:fPr>
                        <m:num>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𝑤</m:t>
                              </m:r>
                            </m:e>
                            <m:sub>
                              <m:r>
                                <a:rPr lang="es-MX" sz="2000" b="0" i="1" smtClean="0">
                                  <a:latin typeface="Cambria Math" panose="02040503050406030204" pitchFamily="18" charset="0"/>
                                </a:rPr>
                                <m:t>𝑐𝑐</m:t>
                              </m:r>
                            </m:sub>
                          </m:sSub>
                          <m:r>
                            <a:rPr lang="es-MX" sz="2000" b="0" i="1" smtClean="0">
                              <a:latin typeface="Cambria Math" panose="02040503050406030204" pitchFamily="18" charset="0"/>
                            </a:rPr>
                            <m:t> − </m:t>
                          </m:r>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𝑤</m:t>
                              </m:r>
                            </m:e>
                            <m:sub>
                              <m:r>
                                <a:rPr lang="es-MX" sz="2000" b="0" i="1" smtClean="0">
                                  <a:latin typeface="Cambria Math" panose="02040503050406030204" pitchFamily="18" charset="0"/>
                                </a:rPr>
                                <m:t>𝑝𝑚</m:t>
                              </m:r>
                            </m:sub>
                          </m:sSub>
                        </m:num>
                        <m:den>
                          <m:r>
                            <a:rPr lang="es-MX" sz="2000" b="0" i="1" smtClean="0">
                              <a:latin typeface="Cambria Math" panose="02040503050406030204" pitchFamily="18" charset="0"/>
                            </a:rPr>
                            <m:t>100</m:t>
                          </m:r>
                        </m:den>
                      </m:f>
                      <m:r>
                        <a:rPr lang="es-MX" sz="2000" b="0" i="1" smtClean="0">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𝐷𝑎</m:t>
                      </m:r>
                      <m:r>
                        <a:rPr lang="es-MX" sz="2000" b="0" i="1" smtClean="0">
                          <a:latin typeface="Cambria Math" panose="02040503050406030204" pitchFamily="18" charset="0"/>
                          <a:ea typeface="Cambria Math" panose="02040503050406030204" pitchFamily="18" charset="0"/>
                        </a:rPr>
                        <m:t> ∙ </m:t>
                      </m:r>
                      <m:r>
                        <a:rPr lang="es-MX" sz="2000" b="0" i="1" smtClean="0">
                          <a:latin typeface="Cambria Math" panose="02040503050406030204" pitchFamily="18" charset="0"/>
                          <a:ea typeface="Cambria Math" panose="02040503050406030204" pitchFamily="18" charset="0"/>
                        </a:rPr>
                        <m:t>𝑃𝑟</m:t>
                      </m:r>
                    </m:oMath>
                  </m:oMathPara>
                </a14:m>
                <a:endParaRPr lang="es-MX" sz="2000" dirty="0">
                  <a:latin typeface="Agency FB" panose="020B0503020202020204" pitchFamily="34" charset="0"/>
                </a:endParaRPr>
              </a:p>
            </p:txBody>
          </p:sp>
        </mc:Choice>
        <mc:Fallback>
          <p:sp>
            <p:nvSpPr>
              <p:cNvPr id="31" name="CuadroTexto 30">
                <a:extLst>
                  <a:ext uri="{FF2B5EF4-FFF2-40B4-BE49-F238E27FC236}">
                    <a16:creationId xmlns:a16="http://schemas.microsoft.com/office/drawing/2014/main" id="{FC9024EC-31DD-8FF8-095F-000CED109E09}"/>
                  </a:ext>
                </a:extLst>
              </p:cNvPr>
              <p:cNvSpPr txBox="1">
                <a:spLocks noRot="1" noChangeAspect="1" noMove="1" noResize="1" noEditPoints="1" noAdjustHandles="1" noChangeArrowheads="1" noChangeShapeType="1" noTextEdit="1"/>
              </p:cNvSpPr>
              <p:nvPr/>
            </p:nvSpPr>
            <p:spPr>
              <a:xfrm>
                <a:off x="213868" y="2117571"/>
                <a:ext cx="3288208" cy="625236"/>
              </a:xfrm>
              <a:prstGeom prst="rect">
                <a:avLst/>
              </a:prstGeom>
              <a:blipFill>
                <a:blip r:embed="rId7"/>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mc:AlternateContent xmlns:mc="http://schemas.openxmlformats.org/markup-compatibility/2006">
        <mc:Choice xmlns:a14="http://schemas.microsoft.com/office/drawing/2010/main" Requires="a14">
          <p:sp>
            <p:nvSpPr>
              <p:cNvPr id="32" name="CuadroTexto 31">
                <a:extLst>
                  <a:ext uri="{FF2B5EF4-FFF2-40B4-BE49-F238E27FC236}">
                    <a16:creationId xmlns:a16="http://schemas.microsoft.com/office/drawing/2014/main" id="{FB1CA6A0-C0B9-D750-4715-D88725FD79AF}"/>
                  </a:ext>
                </a:extLst>
              </p:cNvPr>
              <p:cNvSpPr txBox="1"/>
              <p:nvPr/>
            </p:nvSpPr>
            <p:spPr>
              <a:xfrm>
                <a:off x="213868" y="2980208"/>
                <a:ext cx="1327543" cy="720903"/>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𝐹𝑟</m:t>
                      </m:r>
                      <m:r>
                        <a:rPr lang="es-MX" sz="2000" b="0" i="1" smtClean="0">
                          <a:latin typeface="Cambria Math" panose="02040503050406030204" pitchFamily="18" charset="0"/>
                        </a:rPr>
                        <m:t>= </m:t>
                      </m:r>
                      <m:f>
                        <m:fPr>
                          <m:ctrlPr>
                            <a:rPr lang="es-MX" sz="2000" b="0" i="1" smtClean="0">
                              <a:latin typeface="Cambria Math" panose="02040503050406030204" pitchFamily="18" charset="0"/>
                            </a:rPr>
                          </m:ctrlPr>
                        </m:fPr>
                        <m:num>
                          <m:r>
                            <a:rPr lang="es-MX" sz="2000" b="0" i="1" smtClean="0">
                              <a:latin typeface="Cambria Math" panose="02040503050406030204" pitchFamily="18" charset="0"/>
                            </a:rPr>
                            <m:t>𝐿𝑛</m:t>
                          </m:r>
                        </m:num>
                        <m:den>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𝐸𝑇</m:t>
                              </m:r>
                            </m:e>
                            <m:sub>
                              <m:r>
                                <a:rPr lang="es-MX" sz="2000" b="0" i="1" smtClean="0">
                                  <a:latin typeface="Cambria Math" panose="02040503050406030204" pitchFamily="18" charset="0"/>
                                </a:rPr>
                                <m:t>𝐶</m:t>
                              </m:r>
                            </m:sub>
                          </m:sSub>
                        </m:den>
                      </m:f>
                    </m:oMath>
                  </m:oMathPara>
                </a14:m>
                <a:endParaRPr lang="es-MX" sz="2000" dirty="0">
                  <a:latin typeface="Agency FB" panose="020B0503020202020204" pitchFamily="34" charset="0"/>
                </a:endParaRPr>
              </a:p>
            </p:txBody>
          </p:sp>
        </mc:Choice>
        <mc:Fallback>
          <p:sp>
            <p:nvSpPr>
              <p:cNvPr id="32" name="CuadroTexto 31">
                <a:extLst>
                  <a:ext uri="{FF2B5EF4-FFF2-40B4-BE49-F238E27FC236}">
                    <a16:creationId xmlns:a16="http://schemas.microsoft.com/office/drawing/2014/main" id="{FB1CA6A0-C0B9-D750-4715-D88725FD79AF}"/>
                  </a:ext>
                </a:extLst>
              </p:cNvPr>
              <p:cNvSpPr txBox="1">
                <a:spLocks noRot="1" noChangeAspect="1" noMove="1" noResize="1" noEditPoints="1" noAdjustHandles="1" noChangeArrowheads="1" noChangeShapeType="1" noTextEdit="1"/>
              </p:cNvSpPr>
              <p:nvPr/>
            </p:nvSpPr>
            <p:spPr>
              <a:xfrm>
                <a:off x="213868" y="2980208"/>
                <a:ext cx="1327543" cy="720903"/>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p:sp>
        <p:nvSpPr>
          <p:cNvPr id="12" name="CuadroTexto 11">
            <a:extLst>
              <a:ext uri="{FF2B5EF4-FFF2-40B4-BE49-F238E27FC236}">
                <a16:creationId xmlns:a16="http://schemas.microsoft.com/office/drawing/2014/main" id="{C1FC2305-7D62-4F56-A30F-20102784FBF1}"/>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¿CUÁNTA AGUA DEBO APLICAR?</a:t>
            </a:r>
          </a:p>
        </p:txBody>
      </p:sp>
      <p:pic>
        <p:nvPicPr>
          <p:cNvPr id="2" name="Imagen 1">
            <a:extLst>
              <a:ext uri="{FF2B5EF4-FFF2-40B4-BE49-F238E27FC236}">
                <a16:creationId xmlns:a16="http://schemas.microsoft.com/office/drawing/2014/main" id="{90E8F36A-1E22-4638-8F69-03E9D3D7584E}"/>
              </a:ext>
            </a:extLst>
          </p:cNvPr>
          <p:cNvPicPr>
            <a:picLocks noChangeAspect="1"/>
          </p:cNvPicPr>
          <p:nvPr/>
        </p:nvPicPr>
        <p:blipFill rotWithShape="1">
          <a:blip r:embed="rId9"/>
          <a:srcRect l="68531"/>
          <a:stretch/>
        </p:blipFill>
        <p:spPr>
          <a:xfrm>
            <a:off x="8677842" y="1759773"/>
            <a:ext cx="1060921" cy="4814860"/>
          </a:xfrm>
          <a:prstGeom prst="rect">
            <a:avLst/>
          </a:prstGeom>
        </p:spPr>
      </p:pic>
    </p:spTree>
    <p:extLst>
      <p:ext uri="{BB962C8B-B14F-4D97-AF65-F5344CB8AC3E}">
        <p14:creationId xmlns:p14="http://schemas.microsoft.com/office/powerpoint/2010/main" val="138471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CDAAB3-1346-445A-B26F-AEFA793A7A08}"/>
              </a:ext>
            </a:extLst>
          </p:cNvPr>
          <p:cNvPicPr>
            <a:picLocks noChangeAspect="1"/>
          </p:cNvPicPr>
          <p:nvPr/>
        </p:nvPicPr>
        <p:blipFill>
          <a:blip r:embed="rId3"/>
          <a:stretch>
            <a:fillRect/>
          </a:stretch>
        </p:blipFill>
        <p:spPr>
          <a:xfrm>
            <a:off x="1" y="2313960"/>
            <a:ext cx="12192000" cy="4572638"/>
          </a:xfrm>
          <a:prstGeom prst="rect">
            <a:avLst/>
          </a:prstGeom>
        </p:spPr>
      </p:pic>
      <p:pic>
        <p:nvPicPr>
          <p:cNvPr id="17" name="Imagen 16">
            <a:extLst>
              <a:ext uri="{FF2B5EF4-FFF2-40B4-BE49-F238E27FC236}">
                <a16:creationId xmlns:a16="http://schemas.microsoft.com/office/drawing/2014/main" id="{0A2FE412-5D78-4F9F-ABDD-324D22A3F8F2}"/>
              </a:ext>
            </a:extLst>
          </p:cNvPr>
          <p:cNvPicPr>
            <a:picLocks noChangeAspect="1"/>
          </p:cNvPicPr>
          <p:nvPr/>
        </p:nvPicPr>
        <p:blipFill>
          <a:blip r:embed="rId4"/>
          <a:stretch>
            <a:fillRect/>
          </a:stretch>
        </p:blipFill>
        <p:spPr>
          <a:xfrm>
            <a:off x="2260600" y="1075851"/>
            <a:ext cx="2905967" cy="5247552"/>
          </a:xfrm>
          <a:prstGeom prst="rect">
            <a:avLst/>
          </a:prstGeom>
          <a:effectLst>
            <a:outerShdw blurRad="50800" dist="38100" dir="2700000" algn="tl" rotWithShape="0">
              <a:prstClr val="black">
                <a:alpha val="40000"/>
              </a:prstClr>
            </a:outerShdw>
          </a:effectLst>
        </p:spPr>
      </p:pic>
      <p:sp>
        <p:nvSpPr>
          <p:cNvPr id="5" name="CuadroTexto 4">
            <a:extLst>
              <a:ext uri="{FF2B5EF4-FFF2-40B4-BE49-F238E27FC236}">
                <a16:creationId xmlns:a16="http://schemas.microsoft.com/office/drawing/2014/main" id="{394D1925-F549-4469-B346-58440702864C}"/>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¿CUÁNDO DEBO REGAR?</a:t>
            </a:r>
          </a:p>
        </p:txBody>
      </p:sp>
      <p:sp>
        <p:nvSpPr>
          <p:cNvPr id="11" name="Rectángulo 26">
            <a:extLst>
              <a:ext uri="{FF2B5EF4-FFF2-40B4-BE49-F238E27FC236}">
                <a16:creationId xmlns:a16="http://schemas.microsoft.com/office/drawing/2014/main" id="{48096947-559B-46B4-A51E-5A559878B6B5}"/>
              </a:ext>
            </a:extLst>
          </p:cNvPr>
          <p:cNvSpPr/>
          <p:nvPr/>
        </p:nvSpPr>
        <p:spPr>
          <a:xfrm>
            <a:off x="4193426" y="1219486"/>
            <a:ext cx="6500545" cy="4809902"/>
          </a:xfrm>
          <a:custGeom>
            <a:avLst/>
            <a:gdLst>
              <a:gd name="connsiteX0" fmla="*/ 0 w 2065105"/>
              <a:gd name="connsiteY0" fmla="*/ 0 h 1899270"/>
              <a:gd name="connsiteX1" fmla="*/ 2065105 w 2065105"/>
              <a:gd name="connsiteY1" fmla="*/ 0 h 1899270"/>
              <a:gd name="connsiteX2" fmla="*/ 2065105 w 2065105"/>
              <a:gd name="connsiteY2" fmla="*/ 1899270 h 1899270"/>
              <a:gd name="connsiteX3" fmla="*/ 0 w 2065105"/>
              <a:gd name="connsiteY3" fmla="*/ 1899270 h 1899270"/>
              <a:gd name="connsiteX4" fmla="*/ 0 w 2065105"/>
              <a:gd name="connsiteY4" fmla="*/ 0 h 1899270"/>
              <a:gd name="connsiteX0" fmla="*/ 0 w 2065105"/>
              <a:gd name="connsiteY0" fmla="*/ 1561672 h 3460942"/>
              <a:gd name="connsiteX1" fmla="*/ 431514 w 2065105"/>
              <a:gd name="connsiteY1" fmla="*/ 0 h 3460942"/>
              <a:gd name="connsiteX2" fmla="*/ 2065105 w 2065105"/>
              <a:gd name="connsiteY2" fmla="*/ 3460942 h 3460942"/>
              <a:gd name="connsiteX3" fmla="*/ 0 w 2065105"/>
              <a:gd name="connsiteY3" fmla="*/ 3460942 h 3460942"/>
              <a:gd name="connsiteX4" fmla="*/ 0 w 2065105"/>
              <a:gd name="connsiteY4" fmla="*/ 1561672 h 3460942"/>
              <a:gd name="connsiteX0" fmla="*/ 0 w 3760341"/>
              <a:gd name="connsiteY0" fmla="*/ 3945276 h 3945276"/>
              <a:gd name="connsiteX1" fmla="*/ 2126750 w 3760341"/>
              <a:gd name="connsiteY1" fmla="*/ 0 h 3945276"/>
              <a:gd name="connsiteX2" fmla="*/ 3760341 w 3760341"/>
              <a:gd name="connsiteY2" fmla="*/ 3460942 h 3945276"/>
              <a:gd name="connsiteX3" fmla="*/ 1695236 w 3760341"/>
              <a:gd name="connsiteY3" fmla="*/ 3460942 h 3945276"/>
              <a:gd name="connsiteX4" fmla="*/ 0 w 3760341"/>
              <a:gd name="connsiteY4" fmla="*/ 3945276 h 3945276"/>
              <a:gd name="connsiteX0" fmla="*/ 0 w 3760341"/>
              <a:gd name="connsiteY0" fmla="*/ 3945276 h 4395891"/>
              <a:gd name="connsiteX1" fmla="*/ 2126750 w 3760341"/>
              <a:gd name="connsiteY1" fmla="*/ 0 h 4395891"/>
              <a:gd name="connsiteX2" fmla="*/ 3760341 w 3760341"/>
              <a:gd name="connsiteY2" fmla="*/ 3460942 h 4395891"/>
              <a:gd name="connsiteX3" fmla="*/ 297951 w 3760341"/>
              <a:gd name="connsiteY3" fmla="*/ 4395891 h 4395891"/>
              <a:gd name="connsiteX4" fmla="*/ 0 w 3760341"/>
              <a:gd name="connsiteY4" fmla="*/ 3945276 h 4395891"/>
              <a:gd name="connsiteX0" fmla="*/ 0 w 6462445"/>
              <a:gd name="connsiteY0" fmla="*/ 3945276 h 4395891"/>
              <a:gd name="connsiteX1" fmla="*/ 2126750 w 6462445"/>
              <a:gd name="connsiteY1" fmla="*/ 0 h 4395891"/>
              <a:gd name="connsiteX2" fmla="*/ 6462445 w 6462445"/>
              <a:gd name="connsiteY2" fmla="*/ 3676699 h 4395891"/>
              <a:gd name="connsiteX3" fmla="*/ 297951 w 6462445"/>
              <a:gd name="connsiteY3" fmla="*/ 4395891 h 4395891"/>
              <a:gd name="connsiteX4" fmla="*/ 0 w 6462445"/>
              <a:gd name="connsiteY4" fmla="*/ 3945276 h 4395891"/>
              <a:gd name="connsiteX0" fmla="*/ 0 w 6500545"/>
              <a:gd name="connsiteY0" fmla="*/ 3983376 h 4395891"/>
              <a:gd name="connsiteX1" fmla="*/ 2164850 w 6500545"/>
              <a:gd name="connsiteY1" fmla="*/ 0 h 4395891"/>
              <a:gd name="connsiteX2" fmla="*/ 6500545 w 6500545"/>
              <a:gd name="connsiteY2" fmla="*/ 3676699 h 4395891"/>
              <a:gd name="connsiteX3" fmla="*/ 336051 w 6500545"/>
              <a:gd name="connsiteY3" fmla="*/ 4395891 h 4395891"/>
              <a:gd name="connsiteX4" fmla="*/ 0 w 6500545"/>
              <a:gd name="connsiteY4" fmla="*/ 3983376 h 4395891"/>
              <a:gd name="connsiteX0" fmla="*/ 0 w 6500545"/>
              <a:gd name="connsiteY0" fmla="*/ 3983376 h 4429758"/>
              <a:gd name="connsiteX1" fmla="*/ 2164850 w 6500545"/>
              <a:gd name="connsiteY1" fmla="*/ 0 h 4429758"/>
              <a:gd name="connsiteX2" fmla="*/ 6500545 w 6500545"/>
              <a:gd name="connsiteY2" fmla="*/ 3676699 h 4429758"/>
              <a:gd name="connsiteX3" fmla="*/ 314884 w 6500545"/>
              <a:gd name="connsiteY3" fmla="*/ 4429758 h 4429758"/>
              <a:gd name="connsiteX4" fmla="*/ 0 w 6500545"/>
              <a:gd name="connsiteY4" fmla="*/ 3983376 h 4429758"/>
              <a:gd name="connsiteX0" fmla="*/ 0 w 6500545"/>
              <a:gd name="connsiteY0" fmla="*/ 4363520 h 4809902"/>
              <a:gd name="connsiteX1" fmla="*/ 1702513 w 6500545"/>
              <a:gd name="connsiteY1" fmla="*/ 0 h 4809902"/>
              <a:gd name="connsiteX2" fmla="*/ 6500545 w 6500545"/>
              <a:gd name="connsiteY2" fmla="*/ 4056843 h 4809902"/>
              <a:gd name="connsiteX3" fmla="*/ 314884 w 6500545"/>
              <a:gd name="connsiteY3" fmla="*/ 4809902 h 4809902"/>
              <a:gd name="connsiteX4" fmla="*/ 0 w 6500545"/>
              <a:gd name="connsiteY4" fmla="*/ 4363520 h 480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45" h="4809902">
                <a:moveTo>
                  <a:pt x="0" y="4363520"/>
                </a:moveTo>
                <a:lnTo>
                  <a:pt x="1702513" y="0"/>
                </a:lnTo>
                <a:lnTo>
                  <a:pt x="6500545" y="4056843"/>
                </a:lnTo>
                <a:lnTo>
                  <a:pt x="314884" y="4809902"/>
                </a:lnTo>
                <a:lnTo>
                  <a:pt x="0" y="4363520"/>
                </a:lnTo>
                <a:close/>
              </a:path>
            </a:pathLst>
          </a:custGeom>
          <a:gradFill flip="none" rotWithShape="1">
            <a:gsLst>
              <a:gs pos="0">
                <a:schemeClr val="accent6">
                  <a:lumMod val="60000"/>
                  <a:lumOff val="40000"/>
                </a:schemeClr>
              </a:gs>
              <a:gs pos="26000">
                <a:schemeClr val="accent6">
                  <a:lumMod val="20000"/>
                  <a:lumOff val="80000"/>
                  <a:alpha val="39000"/>
                </a:schemeClr>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2" name="Imagen 11">
            <a:extLst>
              <a:ext uri="{FF2B5EF4-FFF2-40B4-BE49-F238E27FC236}">
                <a16:creationId xmlns:a16="http://schemas.microsoft.com/office/drawing/2014/main" id="{CA67C708-F643-4E15-91E0-82CACBC6EED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967" b="95033" l="1227" r="97137">
                        <a14:foregroundMark x1="4431" y1="8609" x2="4431" y2="8609"/>
                        <a14:foregroundMark x1="1295" y1="6954" x2="1295" y2="6954"/>
                        <a14:foregroundMark x1="1500" y1="54967" x2="1500" y2="54967"/>
                        <a14:foregroundMark x1="20723" y1="8940" x2="20723" y2="8940"/>
                        <a14:foregroundMark x1="24267" y1="5960" x2="24267" y2="5960"/>
                        <a14:foregroundMark x1="33470" y1="12914" x2="33470" y2="12914"/>
                        <a14:foregroundMark x1="38105" y1="68874" x2="38105" y2="68874"/>
                        <a14:foregroundMark x1="42195" y1="50662" x2="42195" y2="50662"/>
                        <a14:foregroundMark x1="49284" y1="47682" x2="49284" y2="47682"/>
                        <a14:foregroundMark x1="72393" y1="26159" x2="72393" y2="26159"/>
                        <a14:foregroundMark x1="90593" y1="10927" x2="90593" y2="10927"/>
                        <a14:foregroundMark x1="93252" y1="63907" x2="93252" y2="63907"/>
                        <a14:foregroundMark x1="97205" y1="57616" x2="97205" y2="57616"/>
                        <a14:foregroundMark x1="97205" y1="36424" x2="97205" y2="36424"/>
                        <a14:foregroundMark x1="91956" y1="60596" x2="91956" y2="60596"/>
                        <a14:foregroundMark x1="91888" y1="60596" x2="91888" y2="60596"/>
                        <a14:foregroundMark x1="58555" y1="95033" x2="58555" y2="95033"/>
                        <a14:foregroundMark x1="91820" y1="61589" x2="91820" y2="61589"/>
                        <a14:backgroundMark x1="90252" y1="26159" x2="90252" y2="26159"/>
                        <a14:backgroundMark x1="90729" y1="19868" x2="90729" y2="19868"/>
                        <a14:backgroundMark x1="91684" y1="63245" x2="91684" y2="63245"/>
                        <a14:backgroundMark x1="91820" y1="61258" x2="91820" y2="61258"/>
                        <a14:backgroundMark x1="91956" y1="60265" x2="91956" y2="60265"/>
                        <a14:backgroundMark x1="91820" y1="61589" x2="91820" y2="61589"/>
                      </a14:backgroundRemoval>
                    </a14:imgEffect>
                  </a14:imgLayer>
                </a14:imgProps>
              </a:ext>
            </a:extLst>
          </a:blip>
          <a:stretch>
            <a:fillRect/>
          </a:stretch>
        </p:blipFill>
        <p:spPr>
          <a:xfrm>
            <a:off x="9195403" y="5954435"/>
            <a:ext cx="1612543" cy="331962"/>
          </a:xfrm>
          <a:prstGeom prst="rect">
            <a:avLst/>
          </a:prstGeom>
          <a:effectLst>
            <a:outerShdw blurRad="50800" dist="38100" dir="2700000" algn="tl" rotWithShape="0">
              <a:prstClr val="black">
                <a:alpha val="40000"/>
              </a:prstClr>
            </a:outerShdw>
          </a:effectLst>
        </p:spPr>
      </p:pic>
      <p:sp>
        <p:nvSpPr>
          <p:cNvPr id="13" name="Elipse 12">
            <a:extLst>
              <a:ext uri="{FF2B5EF4-FFF2-40B4-BE49-F238E27FC236}">
                <a16:creationId xmlns:a16="http://schemas.microsoft.com/office/drawing/2014/main" id="{2E2388AF-7B53-4378-BAC6-2344DEE8926C}"/>
              </a:ext>
            </a:extLst>
          </p:cNvPr>
          <p:cNvSpPr/>
          <p:nvPr/>
        </p:nvSpPr>
        <p:spPr>
          <a:xfrm rot="21125591">
            <a:off x="4109921" y="5486332"/>
            <a:ext cx="573890" cy="573890"/>
          </a:xfrm>
          <a:prstGeom prst="ellips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4" name="Conector recto 13">
            <a:extLst>
              <a:ext uri="{FF2B5EF4-FFF2-40B4-BE49-F238E27FC236}">
                <a16:creationId xmlns:a16="http://schemas.microsoft.com/office/drawing/2014/main" id="{A38A8A24-5EAB-45EA-B45E-0AF4C700201E}"/>
              </a:ext>
            </a:extLst>
          </p:cNvPr>
          <p:cNvCxnSpPr>
            <a:cxnSpLocks/>
            <a:stCxn id="13" idx="4"/>
          </p:cNvCxnSpPr>
          <p:nvPr/>
        </p:nvCxnSpPr>
        <p:spPr>
          <a:xfrm flipV="1">
            <a:off x="4436339" y="5320019"/>
            <a:ext cx="6247241" cy="737475"/>
          </a:xfrm>
          <a:prstGeom prst="lin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14">
            <a:extLst>
              <a:ext uri="{FF2B5EF4-FFF2-40B4-BE49-F238E27FC236}">
                <a16:creationId xmlns:a16="http://schemas.microsoft.com/office/drawing/2014/main" id="{9A0E5FD3-2DD5-4900-B88E-2CB235B949F8}"/>
              </a:ext>
            </a:extLst>
          </p:cNvPr>
          <p:cNvCxnSpPr>
            <a:cxnSpLocks/>
            <a:stCxn id="13" idx="1"/>
          </p:cNvCxnSpPr>
          <p:nvPr/>
        </p:nvCxnSpPr>
        <p:spPr>
          <a:xfrm flipV="1">
            <a:off x="4167982" y="1180013"/>
            <a:ext cx="1728814" cy="4420204"/>
          </a:xfrm>
          <a:prstGeom prst="lin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cxnSp>
      <p:pic>
        <p:nvPicPr>
          <p:cNvPr id="16" name="Imagen 15">
            <a:extLst>
              <a:ext uri="{FF2B5EF4-FFF2-40B4-BE49-F238E27FC236}">
                <a16:creationId xmlns:a16="http://schemas.microsoft.com/office/drawing/2014/main" id="{7837C989-4169-4E25-AEA4-FCD4CFBBC14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896796" y="1182381"/>
            <a:ext cx="4786784" cy="4137638"/>
          </a:xfrm>
          <a:prstGeom prst="rect">
            <a:avLst/>
          </a:prstGeom>
          <a:ln w="19050">
            <a:solidFill>
              <a:srgbClr val="4F8A27"/>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10631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28854</TotalTime>
  <Words>3204</Words>
  <Application>Microsoft Office PowerPoint</Application>
  <PresentationFormat>Panorámica</PresentationFormat>
  <Paragraphs>550</Paragraphs>
  <Slides>28</Slides>
  <Notes>26</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28</vt:i4>
      </vt:variant>
    </vt:vector>
  </HeadingPairs>
  <TitlesOfParts>
    <vt:vector size="42" baseType="lpstr">
      <vt:lpstr>Agency FB</vt:lpstr>
      <vt:lpstr>Arial</vt:lpstr>
      <vt:lpstr>Calibri</vt:lpstr>
      <vt:lpstr>Cambria Math</vt:lpstr>
      <vt:lpstr>Cardo</vt:lpstr>
      <vt:lpstr>Muli</vt:lpstr>
      <vt:lpstr>nunito sans</vt:lpstr>
      <vt:lpstr>Open Sans</vt:lpstr>
      <vt:lpstr>Poppins</vt:lpstr>
      <vt:lpstr>Quattrocento Sans</vt:lpstr>
      <vt:lpstr>SegoeUIVariable</vt:lpstr>
      <vt:lpstr>Wingdings</vt:lpstr>
      <vt:lpstr>Wingdings 2</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Cosme Ernesto Santiesteban Toca</dc:creator>
  <cp:lastModifiedBy>Cosme E. Santiesteban Toca</cp:lastModifiedBy>
  <cp:revision>121</cp:revision>
  <dcterms:created xsi:type="dcterms:W3CDTF">2023-10-01T21:35:23Z</dcterms:created>
  <dcterms:modified xsi:type="dcterms:W3CDTF">2025-09-25T16:14:22Z</dcterms:modified>
</cp:coreProperties>
</file>